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野田市教育委員会" initials="野田市教育委員会" lastIdx="0" clrIdx="0">
    <p:extLst>
      <p:ext uri="{19B8F6BF-5375-455C-9EA6-DF929625EA0E}">
        <p15:presenceInfo xmlns:p15="http://schemas.microsoft.com/office/powerpoint/2012/main" userId="S-1-5-21-2496683291-4083571914-1271128928-125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94" autoAdjust="0"/>
    <p:restoredTop sz="94660"/>
  </p:normalViewPr>
  <p:slideViewPr>
    <p:cSldViewPr snapToGrid="0">
      <p:cViewPr>
        <p:scale>
          <a:sx n="125" d="100"/>
          <a:sy n="125" d="100"/>
        </p:scale>
        <p:origin x="1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46E5B-6C55-4094-84F3-C7F11103E338}" type="datetimeFigureOut">
              <a:rPr kumimoji="1" lang="ja-JP" altLang="en-US" smtClean="0"/>
              <a:t>2018/4/10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6FB0-270A-4F05-9020-9BCE1A2382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1676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46E5B-6C55-4094-84F3-C7F11103E338}" type="datetimeFigureOut">
              <a:rPr kumimoji="1" lang="ja-JP" altLang="en-US" smtClean="0"/>
              <a:t>2018/4/10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6FB0-270A-4F05-9020-9BCE1A2382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9107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46E5B-6C55-4094-84F3-C7F11103E338}" type="datetimeFigureOut">
              <a:rPr kumimoji="1" lang="ja-JP" altLang="en-US" smtClean="0"/>
              <a:t>2018/4/10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6FB0-270A-4F05-9020-9BCE1A2382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553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46E5B-6C55-4094-84F3-C7F11103E338}" type="datetimeFigureOut">
              <a:rPr kumimoji="1" lang="ja-JP" altLang="en-US" smtClean="0"/>
              <a:t>2018/4/10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6FB0-270A-4F05-9020-9BCE1A2382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3138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46E5B-6C55-4094-84F3-C7F11103E338}" type="datetimeFigureOut">
              <a:rPr kumimoji="1" lang="ja-JP" altLang="en-US" smtClean="0"/>
              <a:t>2018/4/10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6FB0-270A-4F05-9020-9BCE1A2382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6880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46E5B-6C55-4094-84F3-C7F11103E338}" type="datetimeFigureOut">
              <a:rPr kumimoji="1" lang="ja-JP" altLang="en-US" smtClean="0"/>
              <a:t>2018/4/10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6FB0-270A-4F05-9020-9BCE1A2382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5276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46E5B-6C55-4094-84F3-C7F11103E338}" type="datetimeFigureOut">
              <a:rPr kumimoji="1" lang="ja-JP" altLang="en-US" smtClean="0"/>
              <a:t>2018/4/10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6FB0-270A-4F05-9020-9BCE1A2382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4466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46E5B-6C55-4094-84F3-C7F11103E338}" type="datetimeFigureOut">
              <a:rPr kumimoji="1" lang="ja-JP" altLang="en-US" smtClean="0"/>
              <a:t>2018/4/10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6FB0-270A-4F05-9020-9BCE1A2382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531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46E5B-6C55-4094-84F3-C7F11103E338}" type="datetimeFigureOut">
              <a:rPr kumimoji="1" lang="ja-JP" altLang="en-US" smtClean="0"/>
              <a:t>2018/4/10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6FB0-270A-4F05-9020-9BCE1A2382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6465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46E5B-6C55-4094-84F3-C7F11103E338}" type="datetimeFigureOut">
              <a:rPr kumimoji="1" lang="ja-JP" altLang="en-US" smtClean="0"/>
              <a:t>2018/4/10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6FB0-270A-4F05-9020-9BCE1A2382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8206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46E5B-6C55-4094-84F3-C7F11103E338}" type="datetimeFigureOut">
              <a:rPr kumimoji="1" lang="ja-JP" altLang="en-US" smtClean="0"/>
              <a:t>2018/4/10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6FB0-270A-4F05-9020-9BCE1A2382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6643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46E5B-6C55-4094-84F3-C7F11103E338}" type="datetimeFigureOut">
              <a:rPr kumimoji="1" lang="ja-JP" altLang="en-US" smtClean="0"/>
              <a:t>2018/4/10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E6FB0-270A-4F05-9020-9BCE1A2382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565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72527" y="172529"/>
            <a:ext cx="2979797" cy="338554"/>
          </a:xfrm>
          <a:prstGeom prst="rect">
            <a:avLst/>
          </a:prstGeom>
          <a:ln cmpd="dbl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600" dirty="0" smtClean="0"/>
              <a:t>資料４ｰ</a:t>
            </a:r>
            <a:r>
              <a:rPr lang="en-US" altLang="ja-JP" sz="1600" dirty="0" smtClean="0"/>
              <a:t>10</a:t>
            </a:r>
            <a:r>
              <a:rPr lang="ja-JP" altLang="en-US" sz="1600" dirty="0" smtClean="0"/>
              <a:t>：いじめ対応フロー図</a:t>
            </a:r>
            <a:endParaRPr kumimoji="1" lang="ja-JP" altLang="en-US" sz="1600" dirty="0"/>
          </a:p>
        </p:txBody>
      </p:sp>
      <p:sp>
        <p:nvSpPr>
          <p:cNvPr id="5" name="角丸四角形 4"/>
          <p:cNvSpPr/>
          <p:nvPr/>
        </p:nvSpPr>
        <p:spPr>
          <a:xfrm>
            <a:off x="828136" y="583390"/>
            <a:ext cx="5175849" cy="545067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2277373" y="1563925"/>
            <a:ext cx="2018581" cy="97224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ひし形 6"/>
          <p:cNvSpPr/>
          <p:nvPr/>
        </p:nvSpPr>
        <p:spPr>
          <a:xfrm>
            <a:off x="1922573" y="2779309"/>
            <a:ext cx="2743201" cy="569343"/>
          </a:xfrm>
          <a:prstGeom prst="diamond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/>
          <p:cNvSpPr/>
          <p:nvPr/>
        </p:nvSpPr>
        <p:spPr>
          <a:xfrm>
            <a:off x="1947771" y="3729136"/>
            <a:ext cx="3364302" cy="86864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534837" y="3094005"/>
            <a:ext cx="586597" cy="257067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5710687" y="2255639"/>
            <a:ext cx="569344" cy="340903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2846715" y="4907157"/>
            <a:ext cx="2794959" cy="1225814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1268081" y="4907156"/>
            <a:ext cx="1509621" cy="97224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角丸四角形 12"/>
          <p:cNvSpPr/>
          <p:nvPr/>
        </p:nvSpPr>
        <p:spPr>
          <a:xfrm>
            <a:off x="1906438" y="6516055"/>
            <a:ext cx="1181818" cy="48612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角丸四角形 13"/>
          <p:cNvSpPr/>
          <p:nvPr/>
        </p:nvSpPr>
        <p:spPr>
          <a:xfrm>
            <a:off x="3523713" y="6516055"/>
            <a:ext cx="1181818" cy="48612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/>
          <p:cNvSpPr/>
          <p:nvPr/>
        </p:nvSpPr>
        <p:spPr>
          <a:xfrm>
            <a:off x="5119778" y="6516055"/>
            <a:ext cx="1181818" cy="48612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角丸四角形 15"/>
          <p:cNvSpPr/>
          <p:nvPr/>
        </p:nvSpPr>
        <p:spPr>
          <a:xfrm>
            <a:off x="1947770" y="7358793"/>
            <a:ext cx="4353825" cy="917614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角丸四角形 16"/>
          <p:cNvSpPr/>
          <p:nvPr/>
        </p:nvSpPr>
        <p:spPr>
          <a:xfrm>
            <a:off x="172527" y="7358793"/>
            <a:ext cx="1465773" cy="917614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945669" y="703925"/>
            <a:ext cx="49924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各担任</a:t>
            </a:r>
            <a:r>
              <a:rPr kumimoji="1" lang="en-US" altLang="ja-JP" sz="1200" dirty="0" smtClean="0"/>
              <a:t>】</a:t>
            </a:r>
            <a:r>
              <a:rPr kumimoji="1" lang="ja-JP" altLang="en-US" sz="1200" dirty="0" smtClean="0"/>
              <a:t>　　　　</a:t>
            </a:r>
            <a:r>
              <a:rPr lang="en-US" altLang="ja-JP" sz="1200" dirty="0" smtClean="0"/>
              <a:t> 【</a:t>
            </a:r>
            <a:r>
              <a:rPr lang="ja-JP" altLang="en-US" sz="1200" dirty="0" smtClean="0"/>
              <a:t>生徒</a:t>
            </a:r>
            <a:r>
              <a:rPr lang="en-US" altLang="ja-JP" sz="1200" dirty="0" smtClean="0"/>
              <a:t>】</a:t>
            </a:r>
            <a:r>
              <a:rPr lang="ja-JP" altLang="en-US" sz="1200" dirty="0" smtClean="0"/>
              <a:t>　　　　</a:t>
            </a:r>
            <a:r>
              <a:rPr lang="en-US" altLang="ja-JP" sz="1200" dirty="0" smtClean="0"/>
              <a:t> 【</a:t>
            </a:r>
            <a:r>
              <a:rPr lang="ja-JP" altLang="en-US" sz="1200" dirty="0" smtClean="0"/>
              <a:t>保護者</a:t>
            </a:r>
            <a:r>
              <a:rPr lang="en-US" altLang="ja-JP" sz="1200" dirty="0" smtClean="0"/>
              <a:t>】</a:t>
            </a:r>
            <a:r>
              <a:rPr lang="ja-JP" altLang="en-US" sz="1200" dirty="0" smtClean="0"/>
              <a:t>　　　　</a:t>
            </a:r>
            <a:r>
              <a:rPr lang="en-US" altLang="ja-JP" sz="1200" dirty="0"/>
              <a:t> </a:t>
            </a:r>
            <a:r>
              <a:rPr lang="en-US" altLang="ja-JP" sz="1200" dirty="0" smtClean="0"/>
              <a:t>【</a:t>
            </a:r>
            <a:r>
              <a:rPr lang="ja-JP" altLang="en-US" sz="1200" dirty="0" smtClean="0"/>
              <a:t>地域</a:t>
            </a:r>
            <a:r>
              <a:rPr lang="en-US" altLang="ja-JP" sz="1200" dirty="0" smtClean="0"/>
              <a:t>】</a:t>
            </a:r>
            <a:r>
              <a:rPr lang="ja-JP" altLang="en-US" sz="1200" dirty="0" smtClean="0"/>
              <a:t>　　　　　</a:t>
            </a:r>
            <a:r>
              <a:rPr lang="en-US" altLang="ja-JP" sz="1200" dirty="0"/>
              <a:t> </a:t>
            </a:r>
            <a:r>
              <a:rPr lang="en-US" altLang="ja-JP" sz="1200" dirty="0" smtClean="0"/>
              <a:t>【</a:t>
            </a:r>
            <a:r>
              <a:rPr lang="ja-JP" altLang="en-US" sz="1200" dirty="0" smtClean="0"/>
              <a:t>関係機関</a:t>
            </a:r>
            <a:r>
              <a:rPr lang="en-US" altLang="ja-JP" sz="1200" dirty="0" smtClean="0"/>
              <a:t>】</a:t>
            </a:r>
            <a:endParaRPr kumimoji="1" lang="ja-JP" altLang="en-US" sz="12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643109" y="1605565"/>
            <a:ext cx="1287105" cy="28039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問題行動の把握</a:t>
            </a:r>
            <a:endParaRPr kumimoji="1" lang="ja-JP" altLang="en-US" sz="12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553596" y="1958524"/>
            <a:ext cx="1561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・事実関係の明確化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・問題行動の制止</a:t>
            </a:r>
            <a:endParaRPr kumimoji="1" lang="ja-JP" altLang="en-US" sz="12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636416" y="2901117"/>
            <a:ext cx="14532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solidFill>
                  <a:schemeClr val="bg2"/>
                </a:solidFill>
              </a:rPr>
              <a:t>いじめの把握</a:t>
            </a:r>
            <a:endParaRPr kumimoji="1" lang="ja-JP" altLang="en-US" sz="1600" b="1" dirty="0">
              <a:solidFill>
                <a:schemeClr val="bg2"/>
              </a:solidFill>
            </a:endParaRPr>
          </a:p>
        </p:txBody>
      </p:sp>
      <p:sp>
        <p:nvSpPr>
          <p:cNvPr id="23" name="上下矢印 22"/>
          <p:cNvSpPr/>
          <p:nvPr/>
        </p:nvSpPr>
        <p:spPr>
          <a:xfrm>
            <a:off x="2814453" y="1119378"/>
            <a:ext cx="944415" cy="435944"/>
          </a:xfrm>
          <a:prstGeom prst="upDownArrow">
            <a:avLst>
              <a:gd name="adj1" fmla="val 28820"/>
              <a:gd name="adj2" fmla="val 242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上下矢印 23"/>
          <p:cNvSpPr/>
          <p:nvPr/>
        </p:nvSpPr>
        <p:spPr>
          <a:xfrm>
            <a:off x="4531113" y="1133328"/>
            <a:ext cx="944415" cy="2595807"/>
          </a:xfrm>
          <a:prstGeom prst="upDownArrow">
            <a:avLst>
              <a:gd name="adj1" fmla="val 28820"/>
              <a:gd name="adj2" fmla="val 313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下矢印 24"/>
          <p:cNvSpPr/>
          <p:nvPr/>
        </p:nvSpPr>
        <p:spPr>
          <a:xfrm>
            <a:off x="3015827" y="2536165"/>
            <a:ext cx="541666" cy="2431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下矢印 25"/>
          <p:cNvSpPr/>
          <p:nvPr/>
        </p:nvSpPr>
        <p:spPr>
          <a:xfrm>
            <a:off x="2749091" y="3361479"/>
            <a:ext cx="1108533" cy="3518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下矢印 26"/>
          <p:cNvSpPr/>
          <p:nvPr/>
        </p:nvSpPr>
        <p:spPr>
          <a:xfrm>
            <a:off x="2022891" y="4597785"/>
            <a:ext cx="446730" cy="3093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下矢印 27"/>
          <p:cNvSpPr/>
          <p:nvPr/>
        </p:nvSpPr>
        <p:spPr>
          <a:xfrm>
            <a:off x="4008025" y="4591610"/>
            <a:ext cx="446730" cy="3093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右矢印 28"/>
          <p:cNvSpPr/>
          <p:nvPr/>
        </p:nvSpPr>
        <p:spPr>
          <a:xfrm>
            <a:off x="5312073" y="3954856"/>
            <a:ext cx="398614" cy="4622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右矢印 29"/>
          <p:cNvSpPr/>
          <p:nvPr/>
        </p:nvSpPr>
        <p:spPr>
          <a:xfrm rot="10800000">
            <a:off x="1121434" y="3952995"/>
            <a:ext cx="813828" cy="4622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下矢印 33"/>
          <p:cNvSpPr/>
          <p:nvPr/>
        </p:nvSpPr>
        <p:spPr>
          <a:xfrm rot="1992636">
            <a:off x="2657353" y="6154231"/>
            <a:ext cx="446730" cy="3093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下矢印 34"/>
          <p:cNvSpPr/>
          <p:nvPr/>
        </p:nvSpPr>
        <p:spPr>
          <a:xfrm rot="19508199">
            <a:off x="5384216" y="6137244"/>
            <a:ext cx="446730" cy="3093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下矢印 35"/>
          <p:cNvSpPr/>
          <p:nvPr/>
        </p:nvSpPr>
        <p:spPr>
          <a:xfrm>
            <a:off x="3912434" y="6172088"/>
            <a:ext cx="446730" cy="3093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下矢印 36"/>
          <p:cNvSpPr/>
          <p:nvPr/>
        </p:nvSpPr>
        <p:spPr>
          <a:xfrm rot="19508199">
            <a:off x="2682566" y="7051787"/>
            <a:ext cx="446730" cy="3093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下矢印 37"/>
          <p:cNvSpPr/>
          <p:nvPr/>
        </p:nvSpPr>
        <p:spPr>
          <a:xfrm rot="1992636">
            <a:off x="5384308" y="7054629"/>
            <a:ext cx="446730" cy="3093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下矢印 38"/>
          <p:cNvSpPr/>
          <p:nvPr/>
        </p:nvSpPr>
        <p:spPr>
          <a:xfrm>
            <a:off x="3914023" y="7037720"/>
            <a:ext cx="446730" cy="3093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右矢印 39"/>
          <p:cNvSpPr/>
          <p:nvPr/>
        </p:nvSpPr>
        <p:spPr>
          <a:xfrm rot="10800000">
            <a:off x="1655793" y="7586472"/>
            <a:ext cx="279469" cy="4622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077180" y="1210365"/>
            <a:ext cx="12789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情報収集・観察</a:t>
            </a:r>
            <a:endParaRPr kumimoji="1" lang="ja-JP" altLang="en-US" sz="11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5259268" y="3744903"/>
            <a:ext cx="5042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通告</a:t>
            </a:r>
            <a:endParaRPr kumimoji="1" lang="ja-JP" altLang="en-US" sz="110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418349" y="3794178"/>
            <a:ext cx="5042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報告</a:t>
            </a:r>
            <a:endParaRPr kumimoji="1" lang="ja-JP" altLang="en-US" sz="11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086709" y="1854203"/>
            <a:ext cx="369332" cy="124535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200" dirty="0"/>
              <a:t>更</a:t>
            </a:r>
            <a:r>
              <a:rPr lang="ja-JP" altLang="en-US" sz="1200" dirty="0" smtClean="0"/>
              <a:t>なる情報収集</a:t>
            </a:r>
            <a:endParaRPr kumimoji="1" lang="ja-JP" altLang="en-US" sz="12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342491" y="3413443"/>
            <a:ext cx="5042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報告</a:t>
            </a:r>
            <a:endParaRPr kumimoji="1" lang="ja-JP" altLang="en-US" sz="1100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941946" y="3748379"/>
            <a:ext cx="1420554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いじめ対策委員会</a:t>
            </a:r>
            <a:endParaRPr kumimoji="1" lang="ja-JP" altLang="en-US" sz="1200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2832030" y="4012869"/>
            <a:ext cx="1834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/>
              <a:t>校長・教頭</a:t>
            </a:r>
            <a:r>
              <a:rPr lang="ja-JP" altLang="en-US" sz="800" dirty="0"/>
              <a:t>・教務主任</a:t>
            </a:r>
            <a:r>
              <a:rPr kumimoji="1" lang="ja-JP" altLang="en-US" sz="800" dirty="0" smtClean="0"/>
              <a:t>・生徒指導主任</a:t>
            </a:r>
            <a:endParaRPr kumimoji="1" lang="en-US" altLang="ja-JP" sz="800" dirty="0" smtClean="0"/>
          </a:p>
          <a:p>
            <a:r>
              <a:rPr kumimoji="1" lang="ja-JP" altLang="en-US" sz="800" dirty="0" smtClean="0"/>
              <a:t>学年主任・養護教諭・カウンセラー</a:t>
            </a:r>
            <a:endParaRPr kumimoji="1" lang="en-US" altLang="ja-JP" sz="800" dirty="0" smtClean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437461" y="4141085"/>
            <a:ext cx="262386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100" dirty="0" smtClean="0"/>
          </a:p>
          <a:p>
            <a:pPr algn="ctr"/>
            <a:r>
              <a:rPr lang="ja-JP" altLang="en-US" sz="1100" dirty="0"/>
              <a:t>いじめ事案の共通理解とその対応の協議</a:t>
            </a:r>
          </a:p>
          <a:p>
            <a:endParaRPr kumimoji="1" lang="ja-JP" altLang="en-US" sz="1100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629099" y="3992633"/>
            <a:ext cx="2504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　　　　　　　　　　　</a:t>
            </a:r>
            <a:r>
              <a:rPr kumimoji="1" lang="en-US" altLang="ja-JP" dirty="0" smtClean="0"/>
              <a:t>】</a:t>
            </a:r>
            <a:endParaRPr kumimoji="1" lang="ja-JP" altLang="en-US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613323" y="3147290"/>
            <a:ext cx="400110" cy="9937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kumimoji="1" lang="ja-JP" altLang="en-US" sz="1400" dirty="0" smtClean="0"/>
              <a:t>教育委員会</a:t>
            </a:r>
            <a:endParaRPr kumimoji="1" lang="ja-JP" altLang="en-US" sz="1400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5795304" y="2327813"/>
            <a:ext cx="400110" cy="126955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kumimoji="1" lang="ja-JP" altLang="en-US" sz="1400" dirty="0" smtClean="0"/>
              <a:t>警察・関係機関</a:t>
            </a:r>
            <a:endParaRPr kumimoji="1" lang="ja-JP" altLang="en-US" sz="140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636381" y="4213860"/>
            <a:ext cx="353943" cy="145081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100" dirty="0" smtClean="0"/>
              <a:t>報告し、指導を仰ぐ</a:t>
            </a:r>
            <a:endParaRPr kumimoji="1" lang="ja-JP" altLang="en-US" sz="1100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5827013" y="3806122"/>
            <a:ext cx="353943" cy="145081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100" dirty="0" smtClean="0"/>
              <a:t>補導・事実関係の把握</a:t>
            </a:r>
            <a:endParaRPr kumimoji="1" lang="ja-JP" altLang="en-US" sz="1100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1496471" y="4936747"/>
            <a:ext cx="1098132" cy="24622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000" dirty="0" smtClean="0"/>
              <a:t>生徒指導で対応</a:t>
            </a:r>
            <a:endParaRPr kumimoji="1" lang="ja-JP" altLang="en-US" sz="1000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1528348" y="5114406"/>
            <a:ext cx="107153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100" dirty="0" smtClean="0"/>
          </a:p>
          <a:p>
            <a:r>
              <a:rPr kumimoji="1" lang="ja-JP" altLang="en-US" sz="1100" dirty="0" smtClean="0"/>
              <a:t>生徒指導主任</a:t>
            </a:r>
            <a:endParaRPr kumimoji="1" lang="en-US" altLang="ja-JP" sz="1100" dirty="0" smtClean="0"/>
          </a:p>
          <a:p>
            <a:r>
              <a:rPr lang="ja-JP" altLang="en-US" sz="1100" dirty="0" smtClean="0"/>
              <a:t>関係職員</a:t>
            </a:r>
            <a:endParaRPr kumimoji="1" lang="ja-JP" altLang="en-US" sz="1100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267034" y="5271872"/>
            <a:ext cx="25047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【</a:t>
            </a:r>
            <a:r>
              <a:rPr kumimoji="1" lang="ja-JP" altLang="en-US" sz="2400" dirty="0" smtClean="0"/>
              <a:t>　　　　</a:t>
            </a:r>
            <a:r>
              <a:rPr lang="ja-JP" altLang="en-US" sz="2400" dirty="0"/>
              <a:t>　</a:t>
            </a:r>
            <a:r>
              <a:rPr kumimoji="1" lang="en-US" altLang="ja-JP" sz="2400" dirty="0" smtClean="0"/>
              <a:t>】</a:t>
            </a:r>
            <a:endParaRPr kumimoji="1" lang="ja-JP" altLang="en-US" sz="2400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3124172" y="4936526"/>
            <a:ext cx="2240043" cy="24622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000" dirty="0" smtClean="0"/>
              <a:t>被害・加害生徒及び保護者への対応</a:t>
            </a:r>
            <a:endParaRPr kumimoji="1" lang="ja-JP" altLang="en-US" sz="1000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3048862" y="5130626"/>
            <a:ext cx="262386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100" dirty="0" smtClean="0"/>
          </a:p>
          <a:p>
            <a:r>
              <a:rPr lang="en-US" altLang="ja-JP" sz="1100" dirty="0"/>
              <a:t>【</a:t>
            </a:r>
            <a:r>
              <a:rPr kumimoji="1" lang="ja-JP" altLang="en-US" sz="1100" dirty="0" smtClean="0"/>
              <a:t>管理職、担任、学年主任・関係職員</a:t>
            </a:r>
            <a:r>
              <a:rPr kumimoji="1" lang="en-US" altLang="ja-JP" sz="1100" dirty="0" smtClean="0"/>
              <a:t>】</a:t>
            </a:r>
          </a:p>
          <a:p>
            <a:pPr algn="ctr"/>
            <a:endParaRPr lang="en-US" altLang="ja-JP" sz="1100" dirty="0" smtClean="0"/>
          </a:p>
          <a:p>
            <a:pPr algn="ctr"/>
            <a:r>
              <a:rPr kumimoji="1" lang="ja-JP" altLang="en-US" sz="1100" dirty="0" smtClean="0"/>
              <a:t>被害児童の安全・教育の確保</a:t>
            </a:r>
            <a:endParaRPr kumimoji="1" lang="en-US" altLang="ja-JP" sz="1100" dirty="0" smtClean="0"/>
          </a:p>
          <a:p>
            <a:pPr algn="ctr"/>
            <a:r>
              <a:rPr lang="ja-JP" altLang="en-US" sz="1100" dirty="0" smtClean="0"/>
              <a:t>必要に応じて保護者説明会の開催</a:t>
            </a:r>
            <a:endParaRPr kumimoji="1" lang="ja-JP" altLang="en-US" sz="1100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1897839" y="6533469"/>
            <a:ext cx="1239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加害生徒への懲戒</a:t>
            </a:r>
            <a:endParaRPr kumimoji="1" lang="ja-JP" altLang="en-US" sz="1200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3520615" y="6538681"/>
            <a:ext cx="12552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カウンセラー等教育相談</a:t>
            </a:r>
            <a:endParaRPr kumimoji="1" lang="ja-JP" altLang="en-US" sz="1200" dirty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5109554" y="6603574"/>
            <a:ext cx="12552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別室登校</a:t>
            </a:r>
            <a:endParaRPr kumimoji="1" lang="ja-JP" altLang="en-US" sz="1200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2437461" y="7708424"/>
            <a:ext cx="36614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いじめ対策委員会のメンバーで実施</a:t>
            </a:r>
            <a:endParaRPr kumimoji="1" lang="en-US" altLang="ja-JP" sz="1400" dirty="0" smtClean="0"/>
          </a:p>
          <a:p>
            <a:pPr algn="ctr"/>
            <a:r>
              <a:rPr kumimoji="1" lang="ja-JP" altLang="en-US" sz="1400" dirty="0" smtClean="0"/>
              <a:t>中長期的なケアの継続</a:t>
            </a:r>
            <a:endParaRPr kumimoji="1" lang="ja-JP" altLang="en-US" sz="14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3734168" y="7443115"/>
            <a:ext cx="794569" cy="24622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000" dirty="0" smtClean="0"/>
              <a:t>ケース会議</a:t>
            </a:r>
            <a:endParaRPr kumimoji="1" lang="ja-JP" altLang="en-US" sz="1000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205861" y="7463361"/>
            <a:ext cx="1422044" cy="24622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000" dirty="0" smtClean="0"/>
              <a:t>再発防止への取り組み</a:t>
            </a:r>
            <a:endParaRPr kumimoji="1" lang="ja-JP" altLang="en-US" sz="10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76201" y="7754590"/>
            <a:ext cx="14220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 smtClean="0"/>
              <a:t>いじめ防止</a:t>
            </a:r>
            <a:endParaRPr kumimoji="1" lang="en-US" altLang="ja-JP" sz="1100" dirty="0" smtClean="0"/>
          </a:p>
          <a:p>
            <a:pPr algn="ctr"/>
            <a:r>
              <a:rPr kumimoji="1" lang="ja-JP" altLang="en-US" sz="1100" dirty="0" smtClean="0"/>
              <a:t>指導体制の見直し</a:t>
            </a:r>
            <a:endParaRPr kumimoji="1" lang="ja-JP" altLang="en-US" sz="1100" dirty="0"/>
          </a:p>
        </p:txBody>
      </p:sp>
      <p:sp>
        <p:nvSpPr>
          <p:cNvPr id="67" name="星 7 66"/>
          <p:cNvSpPr/>
          <p:nvPr/>
        </p:nvSpPr>
        <p:spPr>
          <a:xfrm>
            <a:off x="464058" y="1552590"/>
            <a:ext cx="1535517" cy="1051510"/>
          </a:xfrm>
          <a:prstGeom prst="star7">
            <a:avLst>
              <a:gd name="adj" fmla="val 38920"/>
              <a:gd name="hf" fmla="val 102572"/>
              <a:gd name="vf" fmla="val 10521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613323" y="1912045"/>
            <a:ext cx="1287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いじめ発生</a:t>
            </a:r>
            <a:endParaRPr kumimoji="1" lang="ja-JP" altLang="en-US" dirty="0"/>
          </a:p>
        </p:txBody>
      </p:sp>
      <p:sp>
        <p:nvSpPr>
          <p:cNvPr id="69" name="右矢印 68"/>
          <p:cNvSpPr/>
          <p:nvPr/>
        </p:nvSpPr>
        <p:spPr>
          <a:xfrm>
            <a:off x="1919823" y="1882729"/>
            <a:ext cx="398614" cy="4622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5271375" y="242259"/>
            <a:ext cx="1432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資料４－１０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82673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</TotalTime>
  <Words>172</Words>
  <Application>Microsoft Office PowerPoint</Application>
  <PresentationFormat>画面に合わせる (4:3)</PresentationFormat>
  <Paragraphs>43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野田市教育委員会</dc:creator>
  <cp:lastModifiedBy>野田市教育委員会</cp:lastModifiedBy>
  <cp:revision>14</cp:revision>
  <cp:lastPrinted>2018-04-10T08:26:44Z</cp:lastPrinted>
  <dcterms:created xsi:type="dcterms:W3CDTF">2018-04-07T01:44:21Z</dcterms:created>
  <dcterms:modified xsi:type="dcterms:W3CDTF">2018-04-10T09:36:26Z</dcterms:modified>
</cp:coreProperties>
</file>