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38" r:id="rId1"/>
  </p:sldMasterIdLst>
  <p:sldIdLst>
    <p:sldId id="256" r:id="rId2"/>
  </p:sldIdLst>
  <p:sldSz cx="6858000" cy="9144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8">
          <p15:clr>
            <a:srgbClr val="A4A3A4"/>
          </p15:clr>
        </p15:guide>
        <p15:guide id="2" pos="212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FF00"/>
    <a:srgbClr val="0000FF"/>
    <a:srgbClr val="FFCC66"/>
    <a:srgbClr val="FFFF66"/>
    <a:srgbClr val="FFFF99"/>
    <a:srgbClr val="000099"/>
    <a:srgbClr val="FF66FF"/>
    <a:srgbClr val="3586D7"/>
    <a:srgbClr val="F5F9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2682" y="84"/>
      </p:cViewPr>
      <p:guideLst>
        <p:guide orient="horz" pos="2888"/>
        <p:guide pos="212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8534400"/>
            <a:ext cx="6856214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844575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20" y="1011936"/>
            <a:ext cx="5657850" cy="475488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8779" y="5940828"/>
            <a:ext cx="5657850" cy="1524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03AB7-7537-42B9-AB37-3EBDBEE0E9C0}" type="datetimeFigureOut">
              <a:rPr kumimoji="1" lang="ja-JP" altLang="en-US" smtClean="0"/>
              <a:t>2024/4/23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86EDD-3ABE-4628-8773-C63DF6FA7B1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679308" y="5791200"/>
            <a:ext cx="555498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9188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03AB7-7537-42B9-AB37-3EBDBEE0E9C0}" type="datetimeFigureOut">
              <a:rPr kumimoji="1" lang="ja-JP" altLang="en-US" smtClean="0"/>
              <a:t>2024/4/23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86EDD-3ABE-4628-8773-C63DF6FA7B1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93472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8534400"/>
            <a:ext cx="6856214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844575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49736"/>
            <a:ext cx="1478756" cy="7679864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49736"/>
            <a:ext cx="4350544" cy="7679864"/>
          </a:xfrm>
        </p:spPr>
        <p:txBody>
          <a:bodyPr vert="eaVert" lIns="45720" tIns="0" rIns="45720" bIns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03AB7-7537-42B9-AB37-3EBDBEE0E9C0}" type="datetimeFigureOut">
              <a:rPr kumimoji="1" lang="ja-JP" altLang="en-US" smtClean="0"/>
              <a:t>2024/4/23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86EDD-3ABE-4628-8773-C63DF6FA7B1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52932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03AB7-7537-42B9-AB37-3EBDBEE0E9C0}" type="datetimeFigureOut">
              <a:rPr kumimoji="1" lang="ja-JP" altLang="en-US" smtClean="0"/>
              <a:t>2024/4/23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86EDD-3ABE-4628-8773-C63DF6FA7B1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31958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8534400"/>
            <a:ext cx="6856214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844575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1011936"/>
            <a:ext cx="5657850" cy="475488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5937504"/>
            <a:ext cx="5657850" cy="1524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03AB7-7537-42B9-AB37-3EBDBEE0E9C0}" type="datetimeFigureOut">
              <a:rPr kumimoji="1" lang="ja-JP" altLang="en-US" smtClean="0"/>
              <a:t>2024/4/23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86EDD-3ABE-4628-8773-C63DF6FA7B1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679308" y="5791200"/>
            <a:ext cx="555498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2320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17220" y="382139"/>
            <a:ext cx="5657850" cy="193434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7220" y="2460981"/>
            <a:ext cx="2777490" cy="53644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7580" y="2460980"/>
            <a:ext cx="2777490" cy="536448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03AB7-7537-42B9-AB37-3EBDBEE0E9C0}" type="datetimeFigureOut">
              <a:rPr kumimoji="1" lang="ja-JP" altLang="en-US" smtClean="0"/>
              <a:t>2024/4/23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86EDD-3ABE-4628-8773-C63DF6FA7B1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6024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17220" y="382139"/>
            <a:ext cx="5657850" cy="193434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2461403"/>
            <a:ext cx="2777490" cy="981709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" y="3443113"/>
            <a:ext cx="2777490" cy="438234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97580" y="2461403"/>
            <a:ext cx="2777490" cy="981709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7580" y="3443112"/>
            <a:ext cx="2777490" cy="438234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03AB7-7537-42B9-AB37-3EBDBEE0E9C0}" type="datetimeFigureOut">
              <a:rPr kumimoji="1" lang="ja-JP" altLang="en-US" smtClean="0"/>
              <a:t>2024/4/23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86EDD-3ABE-4628-8773-C63DF6FA7B1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6338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03AB7-7537-42B9-AB37-3EBDBEE0E9C0}" type="datetimeFigureOut">
              <a:rPr kumimoji="1" lang="ja-JP" altLang="en-US" smtClean="0"/>
              <a:t>2024/4/23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86EDD-3ABE-4628-8773-C63DF6FA7B1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62929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87" y="8534400"/>
            <a:ext cx="6856214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0" y="844575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03AB7-7537-42B9-AB37-3EBDBEE0E9C0}" type="datetimeFigureOut">
              <a:rPr kumimoji="1" lang="ja-JP" altLang="en-US" smtClean="0"/>
              <a:t>2024/4/23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86EDD-3ABE-4628-8773-C63DF6FA7B1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34284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" y="0"/>
            <a:ext cx="2278570" cy="914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272540" y="0"/>
            <a:ext cx="36005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792479"/>
            <a:ext cx="1800225" cy="3048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0338" y="975360"/>
            <a:ext cx="3651885" cy="70104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7175" y="3901440"/>
            <a:ext cx="1800225" cy="4505499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1851" y="8613049"/>
            <a:ext cx="1472912" cy="486833"/>
          </a:xfrm>
        </p:spPr>
        <p:txBody>
          <a:bodyPr/>
          <a:lstStyle>
            <a:lvl1pPr algn="l">
              <a:defRPr/>
            </a:lvl1pPr>
          </a:lstStyle>
          <a:p>
            <a:fld id="{1FC03AB7-7537-42B9-AB37-3EBDBEE0E9C0}" type="datetimeFigureOut">
              <a:rPr kumimoji="1" lang="ja-JP" altLang="en-US" smtClean="0"/>
              <a:t>2024/4/23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00337" y="8613049"/>
            <a:ext cx="2614613" cy="486833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286EDD-3ABE-4628-8773-C63DF6FA7B1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70219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6604000"/>
            <a:ext cx="6856214" cy="25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" y="655343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6766560"/>
            <a:ext cx="5692140" cy="109728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" y="0"/>
            <a:ext cx="6857992" cy="6553435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7220" y="7876032"/>
            <a:ext cx="5692140" cy="79248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03AB7-7537-42B9-AB37-3EBDBEE0E9C0}" type="datetimeFigureOut">
              <a:rPr kumimoji="1" lang="ja-JP" altLang="en-US" smtClean="0"/>
              <a:t>2024/4/23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86EDD-3ABE-4628-8773-C63DF6FA7B1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88857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534400"/>
            <a:ext cx="6858001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8445755"/>
            <a:ext cx="6858001" cy="886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7220" y="382139"/>
            <a:ext cx="5657850" cy="193434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19" y="2460979"/>
            <a:ext cx="5657851" cy="536448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1" y="8613049"/>
            <a:ext cx="1390652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1FC03AB7-7537-42B9-AB37-3EBDBEE0E9C0}" type="datetimeFigureOut">
              <a:rPr kumimoji="1" lang="ja-JP" altLang="en-US" smtClean="0"/>
              <a:t>2024/4/23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73480" y="8613049"/>
            <a:ext cx="271282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69009" y="8613049"/>
            <a:ext cx="738014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66286EDD-3ABE-4628-8773-C63DF6FA7B1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671362" y="2317127"/>
            <a:ext cx="560641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3411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kumimoji="1"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rgbClr val="4493DB">
                <a:lumMod val="96000"/>
              </a:srgbClr>
            </a:gs>
            <a:gs pos="30266">
              <a:srgbClr val="5EA9E2"/>
            </a:gs>
            <a:gs pos="55944">
              <a:srgbClr val="81C6EC"/>
            </a:gs>
            <a:gs pos="64000">
              <a:srgbClr val="71B9E7"/>
            </a:gs>
            <a:gs pos="15600">
              <a:srgbClr val="3D8DD9"/>
            </a:gs>
            <a:gs pos="0">
              <a:srgbClr val="3586D7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テキスト ボックス 25"/>
          <p:cNvSpPr txBox="1"/>
          <p:nvPr/>
        </p:nvSpPr>
        <p:spPr>
          <a:xfrm>
            <a:off x="1952126" y="483902"/>
            <a:ext cx="3325131" cy="302640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>
            <a:solidFill>
              <a:srgbClr val="29973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noAutofit/>
          </a:bodyPr>
          <a:lstStyle/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9486" y="1283440"/>
            <a:ext cx="1676077" cy="21005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en-US" altLang="ja-JP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kumimoji="1" lang="ja-JP" altLang="en-US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Ｒ５児童の実態</a:t>
            </a:r>
            <a:r>
              <a:rPr kumimoji="1" lang="en-US" altLang="ja-JP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  <a:r>
              <a:rPr lang="en-US" altLang="ja-JP" sz="105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/>
            </a:r>
            <a:br>
              <a:rPr lang="en-US" altLang="ja-JP" sz="105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</a:br>
            <a:r>
              <a:rPr kumimoji="1" lang="ja-JP" altLang="en-US" sz="9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学校が楽しい　　　　　　８１％</a:t>
            </a:r>
            <a:r>
              <a:rPr kumimoji="1" lang="en-US" altLang="ja-JP" sz="9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/>
            </a:r>
            <a:br>
              <a:rPr kumimoji="1" lang="en-US" altLang="ja-JP" sz="9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</a:br>
            <a:r>
              <a:rPr kumimoji="1" lang="ja-JP" altLang="en-US" sz="9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授業が分かる　　　　　　８５％　</a:t>
            </a:r>
            <a:endParaRPr kumimoji="1" lang="en-US" altLang="ja-JP" sz="9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9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学校の行事が好き 　　９１％</a:t>
            </a:r>
            <a:r>
              <a:rPr kumimoji="1" lang="en-US" altLang="ja-JP" sz="9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/>
            </a:r>
            <a:br>
              <a:rPr kumimoji="1" lang="en-US" altLang="ja-JP" sz="9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</a:br>
            <a:endParaRPr kumimoji="1" lang="en-US" altLang="ja-JP" sz="9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en-US" altLang="ja-JP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kumimoji="1" lang="ja-JP" altLang="en-US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Ｒ５保護者の実態</a:t>
            </a:r>
            <a:r>
              <a:rPr kumimoji="1" lang="en-US" altLang="ja-JP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</a:p>
          <a:p>
            <a:r>
              <a:rPr kumimoji="1" lang="ja-JP" altLang="en-US" sz="9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子は学校が楽しい　 　９５％　</a:t>
            </a:r>
            <a:endParaRPr kumimoji="1" lang="en-US" altLang="ja-JP" sz="9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9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子は授業が分かる　　 ８６％</a:t>
            </a:r>
            <a:endParaRPr lang="en-US" altLang="ja-JP" sz="9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9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地域活動に参加   　　</a:t>
            </a:r>
            <a:r>
              <a:rPr lang="ja-JP" altLang="en-US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ja-JP" altLang="en-US" sz="9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８７％　</a:t>
            </a:r>
            <a:endParaRPr lang="en-US" altLang="ja-JP" sz="9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9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endParaRPr kumimoji="1" lang="en-US" altLang="ja-JP" sz="105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en-US" altLang="ja-JP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kumimoji="1" lang="ja-JP" altLang="en-US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Ｒ５教職員の実態</a:t>
            </a:r>
            <a:r>
              <a:rPr kumimoji="1" lang="en-US" altLang="ja-JP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</a:p>
          <a:p>
            <a:r>
              <a:rPr kumimoji="1" lang="ja-JP" altLang="en-US" sz="9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重点目標を重視　　　   ７６</a:t>
            </a:r>
            <a:r>
              <a:rPr kumimoji="1" lang="en-US" altLang="ja-JP" sz="9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%</a:t>
            </a:r>
            <a:r>
              <a:rPr kumimoji="1" lang="ja-JP" altLang="en-US" sz="9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endParaRPr kumimoji="1" lang="en-US" altLang="ja-JP" sz="9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9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魅力的な学校づくり　</a:t>
            </a:r>
            <a:r>
              <a:rPr kumimoji="1" lang="en-US" altLang="ja-JP" sz="9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100%</a:t>
            </a:r>
          </a:p>
          <a:p>
            <a:r>
              <a:rPr kumimoji="1" lang="ja-JP" altLang="en-US" sz="9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協働的な職場づくり　  </a:t>
            </a:r>
            <a:r>
              <a:rPr kumimoji="1" lang="en-US" altLang="ja-JP" sz="9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75%</a:t>
            </a:r>
            <a:endParaRPr lang="en-US" altLang="ja-JP" sz="900" dirty="0" smtClean="0">
              <a:latin typeface="+mj-ea"/>
              <a:ea typeface="+mj-e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56299" y="66791"/>
            <a:ext cx="5974203" cy="338554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令和６年度 三島市立中郷小学校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グランドデザイン</a:t>
            </a:r>
            <a:endParaRPr kumimoji="1" lang="ja-JP" altLang="en-US" sz="16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447069" y="837968"/>
            <a:ext cx="1352398" cy="13849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en-US" altLang="ja-JP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kumimoji="1" lang="ja-JP" altLang="en-US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国</a:t>
            </a:r>
            <a:r>
              <a:rPr kumimoji="1" lang="en-US" altLang="ja-JP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  <a:endParaRPr kumimoji="1" lang="en-US" altLang="ja-JP" sz="105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「生きる力」の育成</a:t>
            </a:r>
            <a:endParaRPr kumimoji="1" lang="en-US" altLang="ja-JP" sz="105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en-US" altLang="ja-JP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kumimoji="1" lang="ja-JP" altLang="en-US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県</a:t>
            </a:r>
            <a:r>
              <a:rPr kumimoji="1" lang="en-US" altLang="ja-JP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</a:p>
          <a:p>
            <a:r>
              <a:rPr kumimoji="1" lang="ja-JP" altLang="en-US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「有徳の人」の育成</a:t>
            </a:r>
            <a:endParaRPr kumimoji="1" lang="en-US" altLang="ja-JP" sz="105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en-US" altLang="ja-JP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ja-JP" altLang="en-US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市</a:t>
            </a:r>
            <a:r>
              <a:rPr lang="en-US" altLang="ja-JP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  <a:endParaRPr lang="en-US" altLang="ja-JP" sz="105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健やかで　幸せな</a:t>
            </a:r>
            <a:endParaRPr lang="en-US" altLang="ja-JP" sz="105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未来を切り拓く</a:t>
            </a:r>
            <a:endParaRPr lang="en-US" altLang="ja-JP" sz="105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人づくり</a:t>
            </a:r>
            <a:endParaRPr lang="en-US" altLang="ja-JP" sz="105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030640" y="2392080"/>
            <a:ext cx="3196664" cy="861774"/>
          </a:xfrm>
          <a:prstGeom prst="rect">
            <a:avLst/>
          </a:prstGeom>
          <a:solidFill>
            <a:srgbClr val="00FF00"/>
          </a:solidFill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bg1"/>
                </a:solidFill>
              </a:rPr>
              <a:t>　　　　</a:t>
            </a:r>
            <a:r>
              <a:rPr kumimoji="1" lang="ja-JP" altLang="en-US" sz="1400" b="1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令和６年度　学校経営目標</a:t>
            </a:r>
            <a:endParaRPr kumimoji="1" lang="en-US" altLang="ja-JP" sz="1400" b="1" u="sng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・様々な関わり合いを通して、優しい心を育む</a:t>
            </a:r>
            <a:endParaRPr lang="en-US" altLang="ja-JP" sz="12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・関わり合いながら、お互いの学びを深める</a:t>
            </a:r>
            <a:endParaRPr kumimoji="1" lang="en-US" altLang="ja-JP" sz="12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・自他の健康を意識し、体力の向上に努める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041839" y="556231"/>
            <a:ext cx="3145706" cy="800219"/>
          </a:xfrm>
          <a:prstGeom prst="rect">
            <a:avLst/>
          </a:prstGeom>
          <a:solidFill>
            <a:srgbClr val="00FF00"/>
          </a:solidFill>
          <a:ln w="12700" cap="sq">
            <a:solidFill>
              <a:srgbClr val="00B050"/>
            </a:solidFill>
            <a:beve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学校</a:t>
            </a:r>
            <a:r>
              <a:rPr lang="ja-JP" altLang="en-US" sz="1400" b="1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教育</a:t>
            </a:r>
            <a:r>
              <a:rPr lang="ja-JP" altLang="en-US" sz="1400" b="1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目標</a:t>
            </a:r>
            <a:r>
              <a:rPr lang="en-US" altLang="ja-JP" sz="1400" b="1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/>
            </a:r>
            <a:br>
              <a:rPr lang="en-US" altLang="ja-JP" sz="1400" b="1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</a:b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やさしく・かしこく・たくましく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今を生きる「さとの子」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7" name="右矢印 26"/>
          <p:cNvSpPr/>
          <p:nvPr/>
        </p:nvSpPr>
        <p:spPr>
          <a:xfrm>
            <a:off x="1786880" y="1982348"/>
            <a:ext cx="254959" cy="556640"/>
          </a:xfrm>
          <a:prstGeom prst="rightArrow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047369" y="4171457"/>
            <a:ext cx="27703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>
                <a:latin typeface="+mj-ea"/>
                <a:ea typeface="+mj-ea"/>
              </a:rPr>
              <a:t>平成</a:t>
            </a:r>
            <a:r>
              <a:rPr lang="en-US" altLang="ja-JP" sz="1400" b="1" dirty="0" smtClean="0">
                <a:latin typeface="+mj-ea"/>
                <a:ea typeface="+mj-ea"/>
              </a:rPr>
              <a:t>29</a:t>
            </a:r>
            <a:r>
              <a:rPr kumimoji="1" lang="ja-JP" altLang="en-US" sz="1400" b="1" dirty="0" smtClean="0">
                <a:latin typeface="+mj-ea"/>
                <a:ea typeface="+mj-ea"/>
              </a:rPr>
              <a:t>年度の施策及び達成目標</a:t>
            </a:r>
            <a:endParaRPr kumimoji="1" lang="ja-JP" altLang="en-US" sz="1400" b="1" dirty="0">
              <a:latin typeface="+mj-ea"/>
              <a:ea typeface="+mj-ea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034913" y="1476677"/>
            <a:ext cx="3168101" cy="861774"/>
          </a:xfrm>
          <a:prstGeom prst="rect">
            <a:avLst/>
          </a:prstGeom>
          <a:solidFill>
            <a:srgbClr val="00FF00"/>
          </a:solidFill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重点目標</a:t>
            </a:r>
            <a:endParaRPr lang="en-US" altLang="ja-JP" sz="1400" b="1" u="sng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人との関わり合いを</a:t>
            </a:r>
            <a:endParaRPr lang="en-US" altLang="ja-JP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大切にする学校</a:t>
            </a:r>
            <a:endParaRPr lang="en-US" altLang="ja-JP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3385199" y="7905346"/>
            <a:ext cx="21847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/>
              <a:t>Ｐ</a:t>
            </a:r>
            <a:endParaRPr kumimoji="1" lang="ja-JP" altLang="en-US" sz="105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88640" y="4438124"/>
            <a:ext cx="6480720" cy="2970786"/>
          </a:xfrm>
          <a:prstGeom prst="rect">
            <a:avLst/>
          </a:prstGeom>
          <a:solidFill>
            <a:srgbClr val="000099"/>
          </a:solidFill>
          <a:ln w="25400">
            <a:solidFill>
              <a:srgbClr val="299736"/>
            </a:solidFill>
          </a:ln>
        </p:spPr>
        <p:txBody>
          <a:bodyPr wrap="square" rtlCol="0">
            <a:noAutofit/>
          </a:bodyPr>
          <a:lstStyle/>
          <a:p>
            <a:endParaRPr lang="en-US" altLang="ja-JP" sz="1200" dirty="0" smtClean="0"/>
          </a:p>
          <a:p>
            <a:endParaRPr kumimoji="1" lang="en-US" altLang="ja-JP" sz="1200" dirty="0">
              <a:solidFill>
                <a:schemeClr val="bg1"/>
              </a:solidFill>
            </a:endParaRPr>
          </a:p>
          <a:p>
            <a:endParaRPr lang="en-US" altLang="ja-JP" sz="1200" dirty="0" smtClean="0">
              <a:solidFill>
                <a:schemeClr val="bg1"/>
              </a:solidFill>
            </a:endParaRPr>
          </a:p>
          <a:p>
            <a:endParaRPr kumimoji="1" lang="en-US" altLang="ja-JP" sz="1200" dirty="0">
              <a:solidFill>
                <a:schemeClr val="bg1"/>
              </a:solidFill>
            </a:endParaRPr>
          </a:p>
          <a:p>
            <a:endParaRPr lang="en-US" altLang="ja-JP" sz="1200" dirty="0" smtClean="0">
              <a:solidFill>
                <a:schemeClr val="bg1"/>
              </a:solidFill>
            </a:endParaRPr>
          </a:p>
          <a:p>
            <a:endParaRPr kumimoji="1" lang="en-US" altLang="ja-JP" sz="1200" dirty="0">
              <a:solidFill>
                <a:schemeClr val="bg1"/>
              </a:solidFill>
            </a:endParaRPr>
          </a:p>
          <a:p>
            <a:endParaRPr lang="en-US" altLang="ja-JP" sz="1200" dirty="0" smtClean="0">
              <a:solidFill>
                <a:schemeClr val="bg1"/>
              </a:solidFill>
            </a:endParaRPr>
          </a:p>
          <a:p>
            <a:endParaRPr kumimoji="1" lang="en-US" altLang="ja-JP" sz="1200" dirty="0">
              <a:solidFill>
                <a:schemeClr val="bg1"/>
              </a:solidFill>
            </a:endParaRPr>
          </a:p>
          <a:p>
            <a:endParaRPr lang="en-US" altLang="ja-JP" sz="1200" dirty="0" smtClean="0">
              <a:solidFill>
                <a:schemeClr val="bg1"/>
              </a:solidFill>
            </a:endParaRPr>
          </a:p>
          <a:p>
            <a:endParaRPr kumimoji="1" lang="en-US" altLang="ja-JP" sz="1200" dirty="0">
              <a:solidFill>
                <a:schemeClr val="bg1"/>
              </a:solidFill>
            </a:endParaRPr>
          </a:p>
          <a:p>
            <a:endParaRPr lang="en-US" altLang="ja-JP" sz="1200" dirty="0" smtClean="0">
              <a:solidFill>
                <a:schemeClr val="bg1"/>
              </a:solidFill>
            </a:endParaRPr>
          </a:p>
          <a:p>
            <a:endParaRPr kumimoji="1" lang="en-US" altLang="ja-JP" sz="1200" dirty="0">
              <a:solidFill>
                <a:schemeClr val="bg1"/>
              </a:solidFill>
            </a:endParaRPr>
          </a:p>
          <a:p>
            <a:endParaRPr lang="en-US" altLang="ja-JP" sz="1200" dirty="0" smtClean="0">
              <a:solidFill>
                <a:schemeClr val="bg1"/>
              </a:solidFill>
            </a:endParaRPr>
          </a:p>
          <a:p>
            <a:endParaRPr kumimoji="1" lang="en-US" altLang="ja-JP" sz="1200" dirty="0">
              <a:solidFill>
                <a:schemeClr val="bg1"/>
              </a:solidFill>
            </a:endParaRPr>
          </a:p>
          <a:p>
            <a:endParaRPr lang="en-US" altLang="ja-JP" sz="1200" dirty="0" smtClean="0">
              <a:solidFill>
                <a:schemeClr val="bg1"/>
              </a:solidFill>
            </a:endParaRPr>
          </a:p>
          <a:p>
            <a:endParaRPr kumimoji="1" lang="en-US" altLang="ja-JP" sz="1200" dirty="0">
              <a:solidFill>
                <a:schemeClr val="bg1"/>
              </a:solidFill>
            </a:endParaRPr>
          </a:p>
          <a:p>
            <a:endParaRPr lang="en-US" altLang="ja-JP" sz="1200" dirty="0" smtClean="0">
              <a:solidFill>
                <a:schemeClr val="bg1"/>
              </a:solidFill>
            </a:endParaRPr>
          </a:p>
          <a:p>
            <a:r>
              <a:rPr kumimoji="1" lang="ja-JP" altLang="en-US" sz="1200" dirty="0" smtClean="0">
                <a:solidFill>
                  <a:schemeClr val="bg1"/>
                </a:solidFill>
              </a:rPr>
              <a:t>　　</a:t>
            </a:r>
            <a:endParaRPr kumimoji="1" lang="en-US" altLang="ja-JP" sz="1200" dirty="0" smtClean="0">
              <a:solidFill>
                <a:schemeClr val="bg1"/>
              </a:solidFill>
            </a:endParaRPr>
          </a:p>
          <a:p>
            <a:r>
              <a:rPr kumimoji="1" lang="ja-JP" altLang="en-US" sz="1200" dirty="0" smtClean="0">
                <a:solidFill>
                  <a:schemeClr val="bg1"/>
                </a:solidFill>
              </a:rPr>
              <a:t>　　　　　　　　　　　　　　　　　　　　　　　　　　　　</a:t>
            </a:r>
            <a:endParaRPr kumimoji="1" lang="en-US" altLang="ja-JP" sz="1200" dirty="0" smtClean="0">
              <a:solidFill>
                <a:schemeClr val="bg1"/>
              </a:solidFill>
            </a:endParaRPr>
          </a:p>
          <a:p>
            <a:endParaRPr kumimoji="1" lang="en-US" altLang="ja-JP" sz="1200" dirty="0">
              <a:solidFill>
                <a:schemeClr val="bg1"/>
              </a:solidFill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375812" y="4720198"/>
            <a:ext cx="6192687" cy="792525"/>
          </a:xfrm>
          <a:prstGeom prst="rect">
            <a:avLst/>
          </a:prstGeom>
          <a:solidFill>
            <a:srgbClr val="FFFF66"/>
          </a:solidFill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子どもが「人との関わり合い」を大切にして学校生活を送る</a:t>
            </a:r>
            <a:endParaRPr lang="en-US" altLang="ja-JP" sz="1400" dirty="0" smtClean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重点評価項目（児童）　　　 ：学校が楽しい（目標８５％）　　学校の行事が好き（目標</a:t>
            </a:r>
            <a:r>
              <a:rPr lang="en-US" altLang="ja-JP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9</a:t>
            </a:r>
            <a:r>
              <a:rPr lang="ja-JP" altLang="en-US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５％）</a:t>
            </a:r>
            <a:endParaRPr lang="en-US" altLang="ja-JP" sz="105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05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具体的</a:t>
            </a:r>
            <a:r>
              <a:rPr lang="ja-JP" altLang="en-US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取組（生徒指導部）：いじめ問題の早期発見と早期対応・人間関係プログラムの実施　</a:t>
            </a:r>
            <a:endParaRPr lang="en-US" altLang="ja-JP" sz="105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（特活指導部）：ペア</a:t>
            </a:r>
            <a:r>
              <a:rPr lang="ja-JP" altLang="en-US" sz="105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活動で異学年交流・自己有用感を</a:t>
            </a:r>
            <a:r>
              <a:rPr lang="ja-JP" altLang="en-US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育む学級活動　</a:t>
            </a:r>
            <a:endParaRPr lang="en-US" altLang="ja-JP" sz="105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1821545" y="4446164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令和６年度の施策及び達成目標</a:t>
            </a:r>
            <a:endParaRPr kumimoji="1" lang="ja-JP" altLang="en-US" sz="14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375812" y="5544188"/>
            <a:ext cx="6182971" cy="954107"/>
          </a:xfrm>
          <a:prstGeom prst="rect">
            <a:avLst/>
          </a:prstGeom>
          <a:solidFill>
            <a:srgbClr val="FFFF66"/>
          </a:solidFill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子どもが「人との関わり合い」を大切にして学びを深める</a:t>
            </a:r>
            <a:endParaRPr lang="en-US" altLang="ja-JP" sz="1400" dirty="0" smtClean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重点評価項目（児童）：授業の内容がよくわかる（目標８７％）　</a:t>
            </a:r>
            <a:r>
              <a:rPr lang="en-US" altLang="ja-JP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PTA</a:t>
            </a:r>
            <a:r>
              <a:rPr lang="ja-JP" altLang="en-US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や地域活動に参加する（目標</a:t>
            </a:r>
            <a:r>
              <a:rPr lang="en-US" altLang="ja-JP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65%)</a:t>
            </a:r>
          </a:p>
          <a:p>
            <a:r>
              <a:rPr lang="ja-JP" altLang="en-US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具体的取組（研修部）：学び合いを意識した職員研修　・子供の「～したい」を引き出す授業づくり</a:t>
            </a:r>
            <a:endParaRPr lang="en-US" altLang="ja-JP" sz="105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（学習部）：さとの</a:t>
            </a:r>
            <a:r>
              <a:rPr lang="ja-JP" altLang="en-US" sz="1050" dirty="0" err="1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こ</a:t>
            </a:r>
            <a:r>
              <a:rPr lang="ja-JP" altLang="en-US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学習ルールの定着（ＵＤの推進）・読書活動の充実</a:t>
            </a:r>
            <a:endParaRPr lang="en-US" altLang="ja-JP" sz="105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（情報部）：ＩＣＴ有効活用例の共有</a:t>
            </a:r>
            <a:endParaRPr lang="en-US" altLang="ja-JP" sz="1050" dirty="0" smtClean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375812" y="6536193"/>
            <a:ext cx="6192687" cy="792525"/>
          </a:xfrm>
          <a:prstGeom prst="rect">
            <a:avLst/>
          </a:prstGeom>
          <a:solidFill>
            <a:srgbClr val="FFFF66"/>
          </a:solidFill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子どもが自他の健康を意識し、お互いに励まし合い、運動に親しむ</a:t>
            </a:r>
            <a:endParaRPr kumimoji="1" lang="en-US" altLang="ja-JP" sz="1400" dirty="0" smtClean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重点評価項目（児童）　　　 ：自分からすすんで運動に取り組む（</a:t>
            </a:r>
            <a:r>
              <a:rPr lang="ja-JP" altLang="en-US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目標８５％）</a:t>
            </a:r>
            <a:endParaRPr lang="en-US" altLang="ja-JP" sz="105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　　　　　　　　　　　</a:t>
            </a:r>
            <a:r>
              <a:rPr kumimoji="1" lang="ja-JP" altLang="en-US" sz="11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けが</a:t>
            </a:r>
            <a:r>
              <a:rPr kumimoji="1" lang="ja-JP" altLang="en-US" sz="105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や</a:t>
            </a:r>
            <a:r>
              <a:rPr lang="ja-JP" altLang="en-US" sz="105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病気に気を付けて</a:t>
            </a:r>
            <a:r>
              <a:rPr lang="ja-JP" altLang="en-US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行動する　</a:t>
            </a:r>
            <a:r>
              <a:rPr lang="ja-JP" altLang="en-US" sz="105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（目標</a:t>
            </a:r>
            <a:r>
              <a:rPr lang="ja-JP" altLang="en-US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８</a:t>
            </a:r>
            <a:r>
              <a:rPr lang="en-US" altLang="ja-JP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8</a:t>
            </a:r>
            <a:r>
              <a:rPr lang="ja-JP" altLang="en-US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％）</a:t>
            </a:r>
            <a:endParaRPr lang="en-US" altLang="ja-JP" sz="105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具体的取組（健康指導部）：スポーツミッション、朝運動の実施・環境整備</a:t>
            </a:r>
            <a:endParaRPr lang="en-US" altLang="ja-JP" sz="105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55" y="475114"/>
            <a:ext cx="816020" cy="781815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77" name="テキスト ボックス 76"/>
          <p:cNvSpPr txBox="1"/>
          <p:nvPr/>
        </p:nvSpPr>
        <p:spPr>
          <a:xfrm>
            <a:off x="1094843" y="3611082"/>
            <a:ext cx="4759753" cy="789925"/>
          </a:xfrm>
          <a:prstGeom prst="rect">
            <a:avLst/>
          </a:prstGeom>
          <a:solidFill>
            <a:srgbClr val="FFFF99"/>
          </a:solidFill>
          <a:ln w="25400">
            <a:solidFill>
              <a:srgbClr val="299736"/>
            </a:solidFill>
          </a:ln>
        </p:spPr>
        <p:txBody>
          <a:bodyPr wrap="square" rtlCol="0">
            <a:noAutofit/>
          </a:bodyPr>
          <a:lstStyle/>
          <a:p>
            <a:endParaRPr lang="en-US" altLang="ja-JP" sz="1200" dirty="0" smtClean="0"/>
          </a:p>
          <a:p>
            <a:endParaRPr kumimoji="1" lang="en-US" altLang="ja-JP" sz="1200" dirty="0">
              <a:solidFill>
                <a:schemeClr val="bg1"/>
              </a:solidFill>
            </a:endParaRPr>
          </a:p>
          <a:p>
            <a:endParaRPr lang="en-US" altLang="ja-JP" sz="1200" dirty="0" smtClean="0">
              <a:solidFill>
                <a:schemeClr val="bg1"/>
              </a:solidFill>
            </a:endParaRPr>
          </a:p>
          <a:p>
            <a:endParaRPr kumimoji="1" lang="en-US" altLang="ja-JP" sz="1200" dirty="0">
              <a:solidFill>
                <a:schemeClr val="bg1"/>
              </a:solidFill>
            </a:endParaRPr>
          </a:p>
          <a:p>
            <a:endParaRPr lang="en-US" altLang="ja-JP" sz="1200" dirty="0" smtClean="0">
              <a:solidFill>
                <a:schemeClr val="bg1"/>
              </a:solidFill>
            </a:endParaRPr>
          </a:p>
          <a:p>
            <a:endParaRPr kumimoji="1" lang="en-US" altLang="ja-JP" sz="1200" dirty="0">
              <a:solidFill>
                <a:schemeClr val="bg1"/>
              </a:solidFill>
            </a:endParaRPr>
          </a:p>
          <a:p>
            <a:endParaRPr lang="en-US" altLang="ja-JP" sz="1200" dirty="0" smtClean="0">
              <a:solidFill>
                <a:schemeClr val="bg1"/>
              </a:solidFill>
            </a:endParaRPr>
          </a:p>
          <a:p>
            <a:endParaRPr kumimoji="1" lang="en-US" altLang="ja-JP" sz="1200" dirty="0">
              <a:solidFill>
                <a:schemeClr val="bg1"/>
              </a:solidFill>
            </a:endParaRPr>
          </a:p>
          <a:p>
            <a:endParaRPr lang="en-US" altLang="ja-JP" sz="1200" dirty="0" smtClean="0">
              <a:solidFill>
                <a:schemeClr val="bg1"/>
              </a:solidFill>
            </a:endParaRPr>
          </a:p>
          <a:p>
            <a:endParaRPr kumimoji="1" lang="en-US" altLang="ja-JP" sz="1200" dirty="0">
              <a:solidFill>
                <a:schemeClr val="bg1"/>
              </a:solidFill>
            </a:endParaRPr>
          </a:p>
          <a:p>
            <a:endParaRPr lang="en-US" altLang="ja-JP" sz="1200" dirty="0" smtClean="0">
              <a:solidFill>
                <a:schemeClr val="bg1"/>
              </a:solidFill>
            </a:endParaRPr>
          </a:p>
          <a:p>
            <a:endParaRPr kumimoji="1" lang="en-US" altLang="ja-JP" sz="1200" dirty="0">
              <a:solidFill>
                <a:schemeClr val="bg1"/>
              </a:solidFill>
            </a:endParaRPr>
          </a:p>
          <a:p>
            <a:endParaRPr lang="en-US" altLang="ja-JP" sz="1200" dirty="0" smtClean="0">
              <a:solidFill>
                <a:schemeClr val="bg1"/>
              </a:solidFill>
            </a:endParaRPr>
          </a:p>
          <a:p>
            <a:endParaRPr kumimoji="1" lang="en-US" altLang="ja-JP" sz="1200" dirty="0">
              <a:solidFill>
                <a:schemeClr val="bg1"/>
              </a:solidFill>
            </a:endParaRPr>
          </a:p>
          <a:p>
            <a:endParaRPr lang="en-US" altLang="ja-JP" sz="1200" dirty="0" smtClean="0">
              <a:solidFill>
                <a:schemeClr val="bg1"/>
              </a:solidFill>
            </a:endParaRPr>
          </a:p>
          <a:p>
            <a:endParaRPr kumimoji="1" lang="en-US" altLang="ja-JP" sz="1200" dirty="0">
              <a:solidFill>
                <a:schemeClr val="bg1"/>
              </a:solidFill>
            </a:endParaRPr>
          </a:p>
          <a:p>
            <a:endParaRPr lang="en-US" altLang="ja-JP" sz="1200" dirty="0" smtClean="0">
              <a:solidFill>
                <a:schemeClr val="bg1"/>
              </a:solidFill>
            </a:endParaRPr>
          </a:p>
          <a:p>
            <a:r>
              <a:rPr kumimoji="1" lang="ja-JP" altLang="en-US" sz="1200" dirty="0" smtClean="0">
                <a:solidFill>
                  <a:schemeClr val="bg1"/>
                </a:solidFill>
              </a:rPr>
              <a:t>　　</a:t>
            </a:r>
            <a:endParaRPr kumimoji="1" lang="en-US" altLang="ja-JP" sz="1200" dirty="0" smtClean="0">
              <a:solidFill>
                <a:schemeClr val="bg1"/>
              </a:solidFill>
            </a:endParaRPr>
          </a:p>
          <a:p>
            <a:r>
              <a:rPr kumimoji="1" lang="ja-JP" altLang="en-US" sz="1200" dirty="0" smtClean="0">
                <a:solidFill>
                  <a:schemeClr val="bg1"/>
                </a:solidFill>
              </a:rPr>
              <a:t>　　　　　　　　　　　　　　　　　　　　　　　　　　　　</a:t>
            </a:r>
            <a:endParaRPr kumimoji="1" lang="en-US" altLang="ja-JP" sz="1200" dirty="0" smtClean="0">
              <a:solidFill>
                <a:schemeClr val="bg1"/>
              </a:solidFill>
            </a:endParaRPr>
          </a:p>
          <a:p>
            <a:endParaRPr kumimoji="1" lang="en-US" altLang="ja-JP" sz="1200" dirty="0">
              <a:solidFill>
                <a:schemeClr val="bg1"/>
              </a:solidFill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1244668" y="3623535"/>
            <a:ext cx="457437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 smtClean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kumimoji="1" lang="ja-JP" altLang="en-US" sz="1600" b="1" dirty="0" smtClean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令和６年度の特色</a:t>
            </a:r>
            <a:r>
              <a:rPr kumimoji="1" lang="en-US" altLang="ja-JP" sz="1600" b="1" dirty="0" smtClean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</a:p>
          <a:p>
            <a:pPr algn="ctr"/>
            <a:r>
              <a:rPr kumimoji="1" lang="ja-JP" altLang="en-US" sz="1600" b="1" dirty="0" smtClean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人との関わり合いを深める</a:t>
            </a:r>
            <a:endParaRPr kumimoji="1" lang="en-US" altLang="ja-JP" sz="1600" b="1" dirty="0" smtClean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kumimoji="1" lang="ja-JP" altLang="en-US" sz="1400" b="1" dirty="0" smtClean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～教職員、子ども、保護者地域のトライアングルを奏でる～</a:t>
            </a:r>
            <a:endParaRPr kumimoji="1" lang="en-US" altLang="ja-JP" sz="1400" b="1" dirty="0" smtClean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5437885" y="2318476"/>
            <a:ext cx="1352398" cy="10618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en-US" altLang="ja-JP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kumimoji="1" lang="ja-JP" altLang="en-US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学校の歴史</a:t>
            </a:r>
            <a:r>
              <a:rPr kumimoji="1" lang="en-US" altLang="ja-JP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  <a:endParaRPr kumimoji="1" lang="en-US" altLang="ja-JP" sz="105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開校：明治６年</a:t>
            </a:r>
            <a:endParaRPr kumimoji="1" lang="en-US" altLang="ja-JP" sz="105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校訓：親切・責任</a:t>
            </a:r>
            <a:endParaRPr kumimoji="1" lang="en-US" altLang="ja-JP" sz="105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en-US" altLang="ja-JP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M6</a:t>
            </a:r>
            <a:r>
              <a:rPr kumimoji="1" lang="ja-JP" altLang="en-US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「後素義塾」</a:t>
            </a:r>
            <a:endParaRPr kumimoji="1" lang="en-US" altLang="ja-JP" sz="105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en-US" altLang="ja-JP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M10</a:t>
            </a:r>
            <a:r>
              <a:rPr kumimoji="1" lang="ja-JP" altLang="en-US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「成徳学校」</a:t>
            </a:r>
            <a:endParaRPr kumimoji="1" lang="en-US" altLang="ja-JP" sz="105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0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創立１５１年</a:t>
            </a:r>
            <a:endParaRPr kumimoji="1" lang="en-US" altLang="ja-JP" sz="105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8" name="右矢印 27"/>
          <p:cNvSpPr/>
          <p:nvPr/>
        </p:nvSpPr>
        <p:spPr>
          <a:xfrm flipH="1">
            <a:off x="5227304" y="1958793"/>
            <a:ext cx="235622" cy="607625"/>
          </a:xfrm>
          <a:prstGeom prst="rightArrow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228336" y="7473517"/>
            <a:ext cx="3158348" cy="1532596"/>
          </a:xfrm>
          <a:prstGeom prst="rect">
            <a:avLst/>
          </a:prstGeom>
          <a:solidFill>
            <a:srgbClr val="FFCC00"/>
          </a:solidFill>
          <a:ln w="25400">
            <a:solidFill>
              <a:srgbClr val="299736"/>
            </a:solidFill>
          </a:ln>
        </p:spPr>
        <p:txBody>
          <a:bodyPr wrap="square" rtlCol="0">
            <a:noAutofit/>
          </a:bodyPr>
          <a:lstStyle/>
          <a:p>
            <a:endParaRPr lang="en-US" altLang="ja-JP" sz="1200" dirty="0" smtClean="0"/>
          </a:p>
          <a:p>
            <a:endParaRPr kumimoji="1" lang="en-US" altLang="ja-JP" sz="1200" dirty="0">
              <a:solidFill>
                <a:schemeClr val="bg1"/>
              </a:solidFill>
            </a:endParaRPr>
          </a:p>
          <a:p>
            <a:endParaRPr lang="en-US" altLang="ja-JP" sz="1200" dirty="0" smtClean="0">
              <a:solidFill>
                <a:schemeClr val="bg1"/>
              </a:solidFill>
            </a:endParaRPr>
          </a:p>
          <a:p>
            <a:endParaRPr kumimoji="1" lang="en-US" altLang="ja-JP" sz="1200" dirty="0">
              <a:solidFill>
                <a:schemeClr val="bg1"/>
              </a:solidFill>
            </a:endParaRPr>
          </a:p>
          <a:p>
            <a:endParaRPr lang="en-US" altLang="ja-JP" sz="1200" dirty="0" smtClean="0">
              <a:solidFill>
                <a:schemeClr val="bg1"/>
              </a:solidFill>
            </a:endParaRPr>
          </a:p>
          <a:p>
            <a:endParaRPr kumimoji="1" lang="en-US" altLang="ja-JP" sz="1200" dirty="0">
              <a:solidFill>
                <a:schemeClr val="bg1"/>
              </a:solidFill>
            </a:endParaRPr>
          </a:p>
          <a:p>
            <a:endParaRPr lang="en-US" altLang="ja-JP" sz="1200" dirty="0" smtClean="0">
              <a:solidFill>
                <a:schemeClr val="bg1"/>
              </a:solidFill>
            </a:endParaRPr>
          </a:p>
          <a:p>
            <a:endParaRPr kumimoji="1" lang="en-US" altLang="ja-JP" sz="1200" dirty="0">
              <a:solidFill>
                <a:schemeClr val="bg1"/>
              </a:solidFill>
            </a:endParaRPr>
          </a:p>
          <a:p>
            <a:endParaRPr lang="en-US" altLang="ja-JP" sz="1200" dirty="0" smtClean="0">
              <a:solidFill>
                <a:schemeClr val="bg1"/>
              </a:solidFill>
            </a:endParaRPr>
          </a:p>
          <a:p>
            <a:endParaRPr kumimoji="1" lang="en-US" altLang="ja-JP" sz="1200" dirty="0">
              <a:solidFill>
                <a:schemeClr val="bg1"/>
              </a:solidFill>
            </a:endParaRPr>
          </a:p>
          <a:p>
            <a:endParaRPr lang="en-US" altLang="ja-JP" sz="1200" dirty="0" smtClean="0">
              <a:solidFill>
                <a:schemeClr val="bg1"/>
              </a:solidFill>
            </a:endParaRPr>
          </a:p>
          <a:p>
            <a:endParaRPr kumimoji="1" lang="en-US" altLang="ja-JP" sz="1200" dirty="0">
              <a:solidFill>
                <a:schemeClr val="bg1"/>
              </a:solidFill>
            </a:endParaRPr>
          </a:p>
          <a:p>
            <a:endParaRPr lang="en-US" altLang="ja-JP" sz="1200" dirty="0" smtClean="0">
              <a:solidFill>
                <a:schemeClr val="bg1"/>
              </a:solidFill>
            </a:endParaRPr>
          </a:p>
          <a:p>
            <a:endParaRPr kumimoji="1" lang="en-US" altLang="ja-JP" sz="1200" dirty="0">
              <a:solidFill>
                <a:schemeClr val="bg1"/>
              </a:solidFill>
            </a:endParaRPr>
          </a:p>
          <a:p>
            <a:endParaRPr lang="en-US" altLang="ja-JP" sz="1200" dirty="0" smtClean="0">
              <a:solidFill>
                <a:schemeClr val="bg1"/>
              </a:solidFill>
            </a:endParaRPr>
          </a:p>
          <a:p>
            <a:endParaRPr kumimoji="1" lang="en-US" altLang="ja-JP" sz="1200" dirty="0">
              <a:solidFill>
                <a:schemeClr val="bg1"/>
              </a:solidFill>
            </a:endParaRPr>
          </a:p>
          <a:p>
            <a:endParaRPr lang="en-US" altLang="ja-JP" sz="1200" dirty="0" smtClean="0">
              <a:solidFill>
                <a:schemeClr val="bg1"/>
              </a:solidFill>
            </a:endParaRPr>
          </a:p>
          <a:p>
            <a:r>
              <a:rPr kumimoji="1" lang="ja-JP" altLang="en-US" sz="1200" dirty="0" smtClean="0">
                <a:solidFill>
                  <a:schemeClr val="bg1"/>
                </a:solidFill>
              </a:rPr>
              <a:t>　　</a:t>
            </a:r>
            <a:endParaRPr kumimoji="1" lang="en-US" altLang="ja-JP" sz="1200" dirty="0" smtClean="0">
              <a:solidFill>
                <a:schemeClr val="bg1"/>
              </a:solidFill>
            </a:endParaRPr>
          </a:p>
          <a:p>
            <a:r>
              <a:rPr kumimoji="1" lang="ja-JP" altLang="en-US" sz="1200" dirty="0" smtClean="0">
                <a:solidFill>
                  <a:schemeClr val="bg1"/>
                </a:solidFill>
              </a:rPr>
              <a:t>　　　　　　　　　　　　　　　　　　　　　　　　　　　　</a:t>
            </a:r>
            <a:endParaRPr kumimoji="1" lang="en-US" altLang="ja-JP" sz="1200" dirty="0" smtClean="0">
              <a:solidFill>
                <a:schemeClr val="bg1"/>
              </a:solidFill>
            </a:endParaRPr>
          </a:p>
          <a:p>
            <a:endParaRPr kumimoji="1" lang="en-US" altLang="ja-JP" sz="1200" dirty="0">
              <a:solidFill>
                <a:schemeClr val="bg1"/>
              </a:solidFill>
            </a:endParaRPr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3454786" y="7472032"/>
            <a:ext cx="3298882" cy="1532596"/>
          </a:xfrm>
          <a:prstGeom prst="rect">
            <a:avLst/>
          </a:prstGeom>
          <a:solidFill>
            <a:srgbClr val="FFCC00"/>
          </a:solidFill>
          <a:ln w="25400">
            <a:solidFill>
              <a:srgbClr val="299736"/>
            </a:solidFill>
          </a:ln>
        </p:spPr>
        <p:txBody>
          <a:bodyPr wrap="square" rtlCol="0">
            <a:noAutofit/>
          </a:bodyPr>
          <a:lstStyle/>
          <a:p>
            <a:endParaRPr lang="en-US" altLang="ja-JP" sz="1200" dirty="0" smtClean="0"/>
          </a:p>
          <a:p>
            <a:endParaRPr kumimoji="1" lang="en-US" altLang="ja-JP" sz="1200" dirty="0">
              <a:solidFill>
                <a:schemeClr val="bg1"/>
              </a:solidFill>
            </a:endParaRPr>
          </a:p>
          <a:p>
            <a:endParaRPr lang="en-US" altLang="ja-JP" sz="1200" dirty="0" smtClean="0">
              <a:solidFill>
                <a:schemeClr val="bg1"/>
              </a:solidFill>
            </a:endParaRPr>
          </a:p>
          <a:p>
            <a:endParaRPr kumimoji="1" lang="en-US" altLang="ja-JP" sz="1200" dirty="0">
              <a:solidFill>
                <a:schemeClr val="bg1"/>
              </a:solidFill>
            </a:endParaRPr>
          </a:p>
          <a:p>
            <a:endParaRPr lang="en-US" altLang="ja-JP" sz="1200" dirty="0" smtClean="0">
              <a:solidFill>
                <a:schemeClr val="bg1"/>
              </a:solidFill>
            </a:endParaRPr>
          </a:p>
          <a:p>
            <a:endParaRPr kumimoji="1" lang="en-US" altLang="ja-JP" sz="1200" dirty="0">
              <a:solidFill>
                <a:schemeClr val="bg1"/>
              </a:solidFill>
            </a:endParaRPr>
          </a:p>
          <a:p>
            <a:endParaRPr lang="en-US" altLang="ja-JP" sz="1200" dirty="0" smtClean="0">
              <a:solidFill>
                <a:schemeClr val="bg1"/>
              </a:solidFill>
            </a:endParaRPr>
          </a:p>
          <a:p>
            <a:endParaRPr kumimoji="1" lang="en-US" altLang="ja-JP" sz="1200" dirty="0">
              <a:solidFill>
                <a:schemeClr val="bg1"/>
              </a:solidFill>
            </a:endParaRPr>
          </a:p>
          <a:p>
            <a:endParaRPr lang="en-US" altLang="ja-JP" sz="1200" dirty="0" smtClean="0">
              <a:solidFill>
                <a:schemeClr val="bg1"/>
              </a:solidFill>
            </a:endParaRPr>
          </a:p>
          <a:p>
            <a:endParaRPr kumimoji="1" lang="en-US" altLang="ja-JP" sz="1200" dirty="0">
              <a:solidFill>
                <a:schemeClr val="bg1"/>
              </a:solidFill>
            </a:endParaRPr>
          </a:p>
          <a:p>
            <a:endParaRPr lang="en-US" altLang="ja-JP" sz="1200" dirty="0" smtClean="0">
              <a:solidFill>
                <a:schemeClr val="bg1"/>
              </a:solidFill>
            </a:endParaRPr>
          </a:p>
          <a:p>
            <a:endParaRPr kumimoji="1" lang="en-US" altLang="ja-JP" sz="1200" dirty="0">
              <a:solidFill>
                <a:schemeClr val="bg1"/>
              </a:solidFill>
            </a:endParaRPr>
          </a:p>
          <a:p>
            <a:endParaRPr lang="en-US" altLang="ja-JP" sz="1200" dirty="0" smtClean="0">
              <a:solidFill>
                <a:schemeClr val="bg1"/>
              </a:solidFill>
            </a:endParaRPr>
          </a:p>
          <a:p>
            <a:endParaRPr kumimoji="1" lang="en-US" altLang="ja-JP" sz="1200" dirty="0">
              <a:solidFill>
                <a:schemeClr val="bg1"/>
              </a:solidFill>
            </a:endParaRPr>
          </a:p>
          <a:p>
            <a:endParaRPr lang="en-US" altLang="ja-JP" sz="1200" dirty="0" smtClean="0">
              <a:solidFill>
                <a:schemeClr val="bg1"/>
              </a:solidFill>
            </a:endParaRPr>
          </a:p>
          <a:p>
            <a:endParaRPr kumimoji="1" lang="en-US" altLang="ja-JP" sz="1200" dirty="0">
              <a:solidFill>
                <a:schemeClr val="bg1"/>
              </a:solidFill>
            </a:endParaRPr>
          </a:p>
          <a:p>
            <a:endParaRPr lang="en-US" altLang="ja-JP" sz="1200" dirty="0" smtClean="0">
              <a:solidFill>
                <a:schemeClr val="bg1"/>
              </a:solidFill>
            </a:endParaRPr>
          </a:p>
          <a:p>
            <a:r>
              <a:rPr kumimoji="1" lang="ja-JP" altLang="en-US" sz="1200" dirty="0" smtClean="0">
                <a:solidFill>
                  <a:schemeClr val="bg1"/>
                </a:solidFill>
              </a:rPr>
              <a:t>　　</a:t>
            </a:r>
            <a:endParaRPr kumimoji="1" lang="en-US" altLang="ja-JP" sz="1200" dirty="0" smtClean="0">
              <a:solidFill>
                <a:schemeClr val="bg1"/>
              </a:solidFill>
            </a:endParaRPr>
          </a:p>
          <a:p>
            <a:r>
              <a:rPr kumimoji="1" lang="ja-JP" altLang="en-US" sz="1200" dirty="0" smtClean="0">
                <a:solidFill>
                  <a:schemeClr val="bg1"/>
                </a:solidFill>
              </a:rPr>
              <a:t>　　　　　　　　　　　　　　　　　　　　　　　　　　　　</a:t>
            </a:r>
            <a:endParaRPr kumimoji="1" lang="en-US" altLang="ja-JP" sz="1200" dirty="0" smtClean="0">
              <a:solidFill>
                <a:schemeClr val="bg1"/>
              </a:solidFill>
            </a:endParaRPr>
          </a:p>
          <a:p>
            <a:endParaRPr kumimoji="1" lang="en-US" altLang="ja-JP" sz="1200" dirty="0">
              <a:solidFill>
                <a:schemeClr val="bg1"/>
              </a:solidFill>
            </a:endParaRPr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523901" y="7757404"/>
            <a:ext cx="249491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endParaRPr kumimoji="1" lang="en-US" altLang="ja-JP" sz="1050" b="1" dirty="0" smtClean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kumimoji="1" lang="ja-JP" altLang="en-US" sz="1050" b="1" dirty="0" smtClean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・多様性を生かした協働型組織力の発揮</a:t>
            </a:r>
            <a:endParaRPr kumimoji="1" lang="en-US" altLang="ja-JP" sz="1050" b="1" dirty="0" smtClean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35" name="テキスト ボックス 134"/>
          <p:cNvSpPr txBox="1"/>
          <p:nvPr/>
        </p:nvSpPr>
        <p:spPr>
          <a:xfrm>
            <a:off x="495099" y="8163187"/>
            <a:ext cx="234994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・危機管理における意識、資質の向上</a:t>
            </a:r>
            <a:endParaRPr kumimoji="1" lang="en-US" altLang="ja-JP" sz="1050" b="1" dirty="0" smtClean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36" name="テキスト ボックス 135"/>
          <p:cNvSpPr txBox="1"/>
          <p:nvPr/>
        </p:nvSpPr>
        <p:spPr>
          <a:xfrm>
            <a:off x="456299" y="8418531"/>
            <a:ext cx="234994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・特別支援教育に対する資質の向上</a:t>
            </a:r>
            <a:endParaRPr kumimoji="1" lang="en-US" altLang="ja-JP" sz="1050" b="1" dirty="0" smtClean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37" name="テキスト ボックス 136"/>
          <p:cNvSpPr txBox="1"/>
          <p:nvPr/>
        </p:nvSpPr>
        <p:spPr>
          <a:xfrm>
            <a:off x="504136" y="8704750"/>
            <a:ext cx="260674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・ワークライフバランスに対する意識の向上</a:t>
            </a:r>
            <a:endParaRPr kumimoji="1" lang="en-US" altLang="ja-JP" sz="1050" b="1" dirty="0" smtClean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38" name="テキスト ボックス 137"/>
          <p:cNvSpPr txBox="1"/>
          <p:nvPr/>
        </p:nvSpPr>
        <p:spPr>
          <a:xfrm>
            <a:off x="3661210" y="7545375"/>
            <a:ext cx="28625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さとの子応援団</a:t>
            </a:r>
            <a:endParaRPr kumimoji="1" lang="en-US" altLang="ja-JP" sz="1600" b="1" dirty="0" smtClean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39" name="下矢印 138"/>
          <p:cNvSpPr/>
          <p:nvPr/>
        </p:nvSpPr>
        <p:spPr>
          <a:xfrm rot="10800000">
            <a:off x="1434128" y="7277874"/>
            <a:ext cx="746761" cy="303226"/>
          </a:xfrm>
          <a:prstGeom prst="downArrow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下矢印 31"/>
          <p:cNvSpPr/>
          <p:nvPr/>
        </p:nvSpPr>
        <p:spPr>
          <a:xfrm rot="10800000">
            <a:off x="3274748" y="3246695"/>
            <a:ext cx="658307" cy="376229"/>
          </a:xfrm>
          <a:prstGeom prst="downArrow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0" name="テキスト ボックス 139"/>
          <p:cNvSpPr txBox="1"/>
          <p:nvPr/>
        </p:nvSpPr>
        <p:spPr>
          <a:xfrm>
            <a:off x="3588200" y="7879541"/>
            <a:ext cx="291657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・学校運営協議会を軸とした開かれた学校推進　</a:t>
            </a:r>
            <a:endParaRPr kumimoji="1" lang="en-US" altLang="ja-JP" sz="1050" b="1" dirty="0" smtClean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3572727" y="8146454"/>
            <a:ext cx="301677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・地域学校協働本部の積極的な教育活動参画</a:t>
            </a:r>
            <a:endParaRPr kumimoji="1" lang="en-US" altLang="ja-JP" sz="1050" b="1" dirty="0" smtClean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42" name="テキスト ボックス 141"/>
          <p:cNvSpPr txBox="1"/>
          <p:nvPr/>
        </p:nvSpPr>
        <p:spPr>
          <a:xfrm>
            <a:off x="3561268" y="8395917"/>
            <a:ext cx="296012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・</a:t>
            </a:r>
            <a:r>
              <a:rPr kumimoji="1" lang="en-US" altLang="ja-JP" sz="1050" b="1" dirty="0" smtClean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PTA</a:t>
            </a:r>
            <a:r>
              <a:rPr kumimoji="1" lang="ja-JP" altLang="en-US" sz="1050" b="1" dirty="0" smtClean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行事、地域行事への積極的な児童参加　</a:t>
            </a:r>
            <a:endParaRPr kumimoji="1" lang="en-US" altLang="ja-JP" sz="1050" b="1" dirty="0" smtClean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3319149" y="8672447"/>
            <a:ext cx="29165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・関係機関、専門機関との連携と協働</a:t>
            </a:r>
            <a:endParaRPr kumimoji="1" lang="en-US" altLang="ja-JP" sz="1050" b="1" dirty="0" smtClean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249375" y="7588127"/>
            <a:ext cx="31583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関わり合いを大切にする教師集団</a:t>
            </a:r>
            <a:endParaRPr kumimoji="1" lang="en-US" altLang="ja-JP" sz="1600" b="1" dirty="0" smtClean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8" name="下矢印 37"/>
          <p:cNvSpPr/>
          <p:nvPr/>
        </p:nvSpPr>
        <p:spPr>
          <a:xfrm rot="10800000">
            <a:off x="4777438" y="7265767"/>
            <a:ext cx="746761" cy="303226"/>
          </a:xfrm>
          <a:prstGeom prst="downArrow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左右矢印 1"/>
          <p:cNvSpPr/>
          <p:nvPr/>
        </p:nvSpPr>
        <p:spPr>
          <a:xfrm>
            <a:off x="2883848" y="8335313"/>
            <a:ext cx="993393" cy="425796"/>
          </a:xfrm>
          <a:prstGeom prst="leftRightArrow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1103</TotalTime>
  <Words>801</Words>
  <Application>Microsoft Office PowerPoint</Application>
  <PresentationFormat>画面に合わせる (4:3)</PresentationFormat>
  <Paragraphs>149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UD デジタル 教科書体 NK-B</vt:lpstr>
      <vt:lpstr>Calibri</vt:lpstr>
      <vt:lpstr>Calibri Light</vt:lpstr>
      <vt:lpstr>レトロスペクト</vt:lpstr>
      <vt:lpstr>PowerPoint プレゼンテーション</vt:lpstr>
    </vt:vector>
  </TitlesOfParts>
  <Company>MouseComputer PC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noguchi</dc:creator>
  <cp:lastModifiedBy>矢田 貴宏</cp:lastModifiedBy>
  <cp:revision>371</cp:revision>
  <cp:lastPrinted>2024-04-23T03:38:11Z</cp:lastPrinted>
  <dcterms:created xsi:type="dcterms:W3CDTF">2014-03-30T02:31:00Z</dcterms:created>
  <dcterms:modified xsi:type="dcterms:W3CDTF">2024-04-23T03:39:07Z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1041-10.8.2.6694</vt:lpwstr>
  </property>
</Properties>
</file>