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相磯　加奈子" initials="相磯　加奈子" lastIdx="1" clrIdx="0">
    <p:extLst>
      <p:ext uri="{19B8F6BF-5375-455C-9EA6-DF929625EA0E}">
        <p15:presenceInfo xmlns:p15="http://schemas.microsoft.com/office/powerpoint/2012/main" userId="S-1-5-21-2121409458-1819371779-1539857752-19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ED7D31"/>
    <a:srgbClr val="CCFFCC"/>
    <a:srgbClr val="FFFFCC"/>
    <a:srgbClr val="FFCCCC"/>
    <a:srgbClr val="FFC000"/>
    <a:srgbClr val="5B9BD5"/>
    <a:srgbClr val="A5A5A5"/>
    <a:srgbClr val="4472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79" autoAdjust="0"/>
    <p:restoredTop sz="94660"/>
  </p:normalViewPr>
  <p:slideViewPr>
    <p:cSldViewPr snapToGrid="0">
      <p:cViewPr varScale="1">
        <p:scale>
          <a:sx n="63" d="100"/>
          <a:sy n="63" d="100"/>
        </p:scale>
        <p:origin x="30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127802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370921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174810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383561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427313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266911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216983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44510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111145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406012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5B56A6-B807-4948-A165-B9E531416211}"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385565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45B56A6-B807-4948-A165-B9E531416211}" type="datetimeFigureOut">
              <a:rPr kumimoji="1" lang="ja-JP" altLang="en-US" smtClean="0"/>
              <a:t>2024/10/3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2C90F9E-A144-4165-89BB-53A9A098DDD7}" type="slidenum">
              <a:rPr kumimoji="1" lang="ja-JP" altLang="en-US" smtClean="0"/>
              <a:t>‹#›</a:t>
            </a:fld>
            <a:endParaRPr kumimoji="1" lang="ja-JP" altLang="en-US"/>
          </a:p>
        </p:txBody>
      </p:sp>
    </p:spTree>
    <p:extLst>
      <p:ext uri="{BB962C8B-B14F-4D97-AF65-F5344CB8AC3E}">
        <p14:creationId xmlns:p14="http://schemas.microsoft.com/office/powerpoint/2010/main" val="11322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2B3439F9-F1C5-422D-93CA-7F7447DD214E}"/>
              </a:ext>
            </a:extLst>
          </p:cNvPr>
          <p:cNvPicPr>
            <a:picLocks noChangeAspect="1"/>
          </p:cNvPicPr>
          <p:nvPr/>
        </p:nvPicPr>
        <p:blipFill>
          <a:blip r:embed="rId2"/>
          <a:stretch>
            <a:fillRect/>
          </a:stretch>
        </p:blipFill>
        <p:spPr>
          <a:xfrm>
            <a:off x="0" y="24860"/>
            <a:ext cx="6858000" cy="1993769"/>
          </a:xfrm>
          <a:prstGeom prst="rect">
            <a:avLst/>
          </a:prstGeom>
        </p:spPr>
      </p:pic>
      <p:sp>
        <p:nvSpPr>
          <p:cNvPr id="4" name="正方形/長方形 3">
            <a:extLst>
              <a:ext uri="{FF2B5EF4-FFF2-40B4-BE49-F238E27FC236}">
                <a16:creationId xmlns:a16="http://schemas.microsoft.com/office/drawing/2014/main" id="{9923432E-84D6-A01B-6155-0B86CF98D3A2}"/>
              </a:ext>
            </a:extLst>
          </p:cNvPr>
          <p:cNvSpPr/>
          <p:nvPr/>
        </p:nvSpPr>
        <p:spPr>
          <a:xfrm>
            <a:off x="115963" y="75593"/>
            <a:ext cx="6670308" cy="1193533"/>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2400" b="1" i="1" dirty="0">
                <a:ln>
                  <a:solidFill>
                    <a:schemeClr val="tx1"/>
                  </a:solidFill>
                </a:ln>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　</a:t>
            </a:r>
            <a:r>
              <a:rPr kumimoji="1" lang="en-US" altLang="ja-JP" sz="2400" b="1" i="1" dirty="0" err="1">
                <a:ln>
                  <a:solidFill>
                    <a:schemeClr val="tx1"/>
                  </a:solidFill>
                </a:ln>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MISHIMA:Well-being</a:t>
            </a:r>
            <a:endParaRPr kumimoji="1" lang="en-US" altLang="ja-JP" sz="2400" b="1" i="1" dirty="0">
              <a:ln>
                <a:solidFill>
                  <a:schemeClr val="tx1"/>
                </a:solidFill>
              </a:ln>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endParaRPr>
          </a:p>
          <a:p>
            <a:r>
              <a:rPr kumimoji="1" lang="ja-JP" altLang="en-US" sz="2400" b="1" i="1" dirty="0">
                <a:ln>
                  <a:solidFill>
                    <a:schemeClr val="tx1"/>
                  </a:solidFill>
                </a:ln>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　　　</a:t>
            </a:r>
            <a:r>
              <a:rPr kumimoji="1" lang="ja-JP" altLang="en-US" sz="3600" b="1" dirty="0">
                <a:ln>
                  <a:solidFill>
                    <a:schemeClr val="tx1"/>
                  </a:solidFill>
                </a:ln>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部活動改革通信　</a:t>
            </a:r>
            <a:r>
              <a:rPr kumimoji="1" lang="en-US" altLang="ja-JP" sz="3600" b="1" dirty="0">
                <a:ln>
                  <a:solidFill>
                    <a:schemeClr val="tx1"/>
                  </a:solidFill>
                </a:ln>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vol.2</a:t>
            </a:r>
            <a:endParaRPr kumimoji="1" lang="ja-JP" altLang="en-US" sz="3600" b="1" dirty="0">
              <a:ln>
                <a:solidFill>
                  <a:schemeClr val="tx1"/>
                </a:solidFill>
              </a:ln>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endParaRPr>
          </a:p>
        </p:txBody>
      </p:sp>
      <p:sp>
        <p:nvSpPr>
          <p:cNvPr id="5" name="テキスト ボックス 4">
            <a:extLst>
              <a:ext uri="{FF2B5EF4-FFF2-40B4-BE49-F238E27FC236}">
                <a16:creationId xmlns:a16="http://schemas.microsoft.com/office/drawing/2014/main" id="{A351817D-0A84-00BB-D9EE-CA15DA2FC16C}"/>
              </a:ext>
            </a:extLst>
          </p:cNvPr>
          <p:cNvSpPr txBox="1"/>
          <p:nvPr/>
        </p:nvSpPr>
        <p:spPr>
          <a:xfrm>
            <a:off x="4425740" y="94674"/>
            <a:ext cx="2308860" cy="430887"/>
          </a:xfrm>
          <a:prstGeom prst="rect">
            <a:avLst/>
          </a:prstGeom>
          <a:noFill/>
        </p:spPr>
        <p:txBody>
          <a:bodyPr wrap="square" rtlCol="0">
            <a:spAutoFit/>
          </a:bodyPr>
          <a:lstStyle/>
          <a:p>
            <a:pPr algn="r"/>
            <a:r>
              <a:rPr kumimoji="1" lang="ja-JP" altLang="en-US" sz="1100" b="1" dirty="0">
                <a:ln w="3175">
                  <a:solidFill>
                    <a:schemeClr val="tx1"/>
                  </a:solidFill>
                </a:ln>
                <a:solidFill>
                  <a:schemeClr val="bg1"/>
                </a:solidFill>
                <a:latin typeface="HG創英角ｺﾞｼｯｸUB" panose="020B0909000000000000" pitchFamily="49" charset="-128"/>
                <a:ea typeface="HG創英角ｺﾞｼｯｸUB" panose="020B0909000000000000" pitchFamily="49" charset="-128"/>
              </a:rPr>
              <a:t>令和６年</a:t>
            </a:r>
            <a:r>
              <a:rPr kumimoji="1" lang="en-US" altLang="ja-JP" sz="1100" b="1" dirty="0">
                <a:ln w="3175">
                  <a:solidFill>
                    <a:schemeClr val="tx1"/>
                  </a:solidFill>
                </a:ln>
                <a:solidFill>
                  <a:schemeClr val="bg1"/>
                </a:solidFill>
                <a:latin typeface="HG創英角ｺﾞｼｯｸUB" panose="020B0909000000000000" pitchFamily="49" charset="-128"/>
                <a:ea typeface="HG創英角ｺﾞｼｯｸUB" panose="020B0909000000000000" pitchFamily="49" charset="-128"/>
              </a:rPr>
              <a:t>10</a:t>
            </a:r>
            <a:r>
              <a:rPr kumimoji="1" lang="ja-JP" altLang="en-US" sz="1100" b="1" dirty="0">
                <a:ln w="3175">
                  <a:solidFill>
                    <a:schemeClr val="tx1"/>
                  </a:solidFill>
                </a:ln>
                <a:solidFill>
                  <a:schemeClr val="bg1"/>
                </a:solidFill>
                <a:latin typeface="HG創英角ｺﾞｼｯｸUB" panose="020B0909000000000000" pitchFamily="49" charset="-128"/>
                <a:ea typeface="HG創英角ｺﾞｼｯｸUB" panose="020B0909000000000000" pitchFamily="49" charset="-128"/>
              </a:rPr>
              <a:t>月</a:t>
            </a:r>
            <a:r>
              <a:rPr kumimoji="1" lang="en-US" altLang="ja-JP" sz="1100" b="1" dirty="0">
                <a:ln w="3175">
                  <a:solidFill>
                    <a:schemeClr val="tx1"/>
                  </a:solidFill>
                </a:ln>
                <a:solidFill>
                  <a:schemeClr val="bg1"/>
                </a:solidFill>
                <a:latin typeface="HG創英角ｺﾞｼｯｸUB" panose="020B0909000000000000" pitchFamily="49" charset="-128"/>
                <a:ea typeface="HG創英角ｺﾞｼｯｸUB" panose="020B0909000000000000" pitchFamily="49" charset="-128"/>
              </a:rPr>
              <a:t>::</a:t>
            </a:r>
            <a:r>
              <a:rPr kumimoji="1" lang="ja-JP" altLang="en-US" sz="1100" b="1" dirty="0">
                <a:ln w="3175">
                  <a:solidFill>
                    <a:schemeClr val="tx1"/>
                  </a:solidFill>
                </a:ln>
                <a:solidFill>
                  <a:schemeClr val="bg1"/>
                </a:solidFill>
                <a:latin typeface="HG創英角ｺﾞｼｯｸUB" panose="020B0909000000000000" pitchFamily="49" charset="-128"/>
                <a:ea typeface="HG創英角ｺﾞｼｯｸUB" panose="020B0909000000000000" pitchFamily="49" charset="-128"/>
              </a:rPr>
              <a:t>三島市教育委員会</a:t>
            </a:r>
            <a:endParaRPr kumimoji="1" lang="en-US" altLang="ja-JP" sz="1100" b="1" dirty="0">
              <a:ln w="3175">
                <a:solidFill>
                  <a:schemeClr val="tx1"/>
                </a:solidFill>
              </a:ln>
              <a:solidFill>
                <a:schemeClr val="bg1"/>
              </a:solidFill>
              <a:latin typeface="HG創英角ｺﾞｼｯｸUB" panose="020B0909000000000000" pitchFamily="49" charset="-128"/>
              <a:ea typeface="HG創英角ｺﾞｼｯｸUB" panose="020B0909000000000000" pitchFamily="49" charset="-128"/>
            </a:endParaRPr>
          </a:p>
          <a:p>
            <a:pPr algn="r"/>
            <a:r>
              <a:rPr kumimoji="1" lang="en-US" altLang="ja-JP" sz="1100" b="1" dirty="0">
                <a:ln w="3175">
                  <a:solidFill>
                    <a:schemeClr val="tx1"/>
                  </a:solidFill>
                </a:ln>
                <a:solidFill>
                  <a:schemeClr val="bg1"/>
                </a:solidFill>
                <a:latin typeface="HG創英角ｺﾞｼｯｸUB" panose="020B0909000000000000" pitchFamily="49" charset="-128"/>
                <a:ea typeface="HG創英角ｺﾞｼｯｸUB" panose="020B0909000000000000" pitchFamily="49" charset="-128"/>
              </a:rPr>
              <a:t>TEL:055-983-2671</a:t>
            </a:r>
          </a:p>
        </p:txBody>
      </p:sp>
      <p:sp>
        <p:nvSpPr>
          <p:cNvPr id="11" name="テキスト ボックス 10">
            <a:extLst>
              <a:ext uri="{FF2B5EF4-FFF2-40B4-BE49-F238E27FC236}">
                <a16:creationId xmlns:a16="http://schemas.microsoft.com/office/drawing/2014/main" id="{CC26A740-1BA3-400C-133C-A3281E643EC8}"/>
              </a:ext>
            </a:extLst>
          </p:cNvPr>
          <p:cNvSpPr txBox="1"/>
          <p:nvPr/>
        </p:nvSpPr>
        <p:spPr>
          <a:xfrm>
            <a:off x="994516" y="1292980"/>
            <a:ext cx="4673600" cy="461665"/>
          </a:xfrm>
          <a:prstGeom prst="rect">
            <a:avLst/>
          </a:prstGeom>
          <a:noFill/>
        </p:spPr>
        <p:txBody>
          <a:bodyPr wrap="square" rtlCol="0">
            <a:spAutoFit/>
          </a:bodyPr>
          <a:lstStyle/>
          <a:p>
            <a:pPr algn="ctr"/>
            <a:r>
              <a:rPr kumimoji="1" lang="ja-JP" altLang="en-US" sz="2400"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部活動意識調査の結果</a:t>
            </a:r>
          </a:p>
        </p:txBody>
      </p:sp>
      <p:pic>
        <p:nvPicPr>
          <p:cNvPr id="13" name="図 12">
            <a:extLst>
              <a:ext uri="{FF2B5EF4-FFF2-40B4-BE49-F238E27FC236}">
                <a16:creationId xmlns:a16="http://schemas.microsoft.com/office/drawing/2014/main" id="{0161A92B-B55B-45FE-8501-7E26058131C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8280" y="674832"/>
            <a:ext cx="786236" cy="566765"/>
          </a:xfrm>
          <a:prstGeom prst="rect">
            <a:avLst/>
          </a:prstGeom>
        </p:spPr>
      </p:pic>
      <p:sp>
        <p:nvSpPr>
          <p:cNvPr id="12" name="テキスト ボックス 11">
            <a:extLst>
              <a:ext uri="{FF2B5EF4-FFF2-40B4-BE49-F238E27FC236}">
                <a16:creationId xmlns:a16="http://schemas.microsoft.com/office/drawing/2014/main" id="{0595A91C-2246-67F3-15EE-93E45C9EADC8}"/>
              </a:ext>
            </a:extLst>
          </p:cNvPr>
          <p:cNvSpPr txBox="1"/>
          <p:nvPr/>
        </p:nvSpPr>
        <p:spPr>
          <a:xfrm>
            <a:off x="208280" y="1701732"/>
            <a:ext cx="6358224" cy="430887"/>
          </a:xfrm>
          <a:prstGeom prst="rect">
            <a:avLst/>
          </a:prstGeom>
          <a:noFill/>
        </p:spPr>
        <p:txBody>
          <a:bodyPr wrap="square" rtlCol="0">
            <a:spAutoFit/>
          </a:bodyPr>
          <a:lstStyle/>
          <a:p>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rPr>
              <a:t>　小学校５年生から中学校</a:t>
            </a:r>
            <a:r>
              <a:rPr lang="en-US" altLang="ja-JP" sz="1100" dirty="0">
                <a:solidFill>
                  <a:srgbClr val="000000"/>
                </a:solidFill>
                <a:latin typeface="UD デジタル 教科書体 NK-R" panose="02020400000000000000" pitchFamily="18" charset="-128"/>
                <a:ea typeface="UD デジタル 教科書体 NK-R" panose="02020400000000000000" pitchFamily="18" charset="-128"/>
              </a:rPr>
              <a:t>2</a:t>
            </a:r>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rPr>
              <a:t>年生と、その保護者の皆様、そして先生方を対象に行った部活動の意識調査について、ご協力いただいきありがとうございました。調査の結果の抜粋は以下の通りです。</a:t>
            </a:r>
            <a:endParaRPr lang="en-US" altLang="ja-JP" sz="11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98" name="テキスト ボックス 97">
            <a:extLst>
              <a:ext uri="{FF2B5EF4-FFF2-40B4-BE49-F238E27FC236}">
                <a16:creationId xmlns:a16="http://schemas.microsoft.com/office/drawing/2014/main" id="{2C2AD5BB-9BE0-4D75-A7FB-A2EEE7E6A96C}"/>
              </a:ext>
            </a:extLst>
          </p:cNvPr>
          <p:cNvSpPr txBox="1"/>
          <p:nvPr/>
        </p:nvSpPr>
        <p:spPr>
          <a:xfrm>
            <a:off x="194069" y="2127528"/>
            <a:ext cx="6636487" cy="577081"/>
          </a:xfrm>
          <a:prstGeom prst="rect">
            <a:avLst/>
          </a:prstGeom>
          <a:noFill/>
        </p:spPr>
        <p:txBody>
          <a:bodyPr wrap="square" rtlCol="0">
            <a:spAutoFit/>
          </a:bodyPr>
          <a:lstStyle/>
          <a:p>
            <a:r>
              <a:rPr lang="en-US" altLang="ja-JP" sz="1050" b="1" dirty="0">
                <a:solidFill>
                  <a:srgbClr val="000000"/>
                </a:solidFill>
                <a:latin typeface="メイリオ" panose="020B0604030504040204" pitchFamily="50" charset="-128"/>
                <a:ea typeface="メイリオ" panose="020B0604030504040204" pitchFamily="50" charset="-128"/>
              </a:rPr>
              <a:t>【</a:t>
            </a:r>
            <a:r>
              <a:rPr lang="ja-JP" altLang="en-US" sz="1050" b="1" dirty="0">
                <a:solidFill>
                  <a:srgbClr val="000000"/>
                </a:solidFill>
                <a:latin typeface="メイリオ" panose="020B0604030504040204" pitchFamily="50" charset="-128"/>
                <a:ea typeface="メイリオ" panose="020B0604030504040204" pitchFamily="50" charset="-128"/>
              </a:rPr>
              <a:t>児童生徒・保護者対象の質問</a:t>
            </a:r>
            <a:r>
              <a:rPr lang="en-US" altLang="ja-JP" sz="1050" b="1" dirty="0">
                <a:solidFill>
                  <a:srgbClr val="000000"/>
                </a:solidFill>
                <a:latin typeface="メイリオ" panose="020B0604030504040204" pitchFamily="50" charset="-128"/>
                <a:ea typeface="メイリオ" panose="020B0604030504040204" pitchFamily="50" charset="-128"/>
              </a:rPr>
              <a:t>】</a:t>
            </a:r>
          </a:p>
          <a:p>
            <a:r>
              <a:rPr lang="ja-JP" altLang="en-US" sz="1050" b="1" dirty="0">
                <a:solidFill>
                  <a:srgbClr val="000000"/>
                </a:solidFill>
                <a:latin typeface="メイリオ" panose="020B0604030504040204" pitchFamily="50" charset="-128"/>
                <a:ea typeface="メイリオ" panose="020B0604030504040204" pitchFamily="50" charset="-128"/>
              </a:rPr>
              <a:t>あなたが（お子様を）「部活動」や「地域のクラブチームや学校外の文化・芸術団体等」に入る（入れる）目的について、もっとも自分の考えに近いものを１つ選んでください。（全員必須）</a:t>
            </a:r>
            <a:endParaRPr lang="en-US" altLang="ja-JP" sz="1050" b="1" dirty="0">
              <a:solidFill>
                <a:srgbClr val="000000"/>
              </a:solidFill>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ACB77AFB-86FF-4F1C-BF70-CDC066FF76AC}"/>
              </a:ext>
            </a:extLst>
          </p:cNvPr>
          <p:cNvGrpSpPr/>
          <p:nvPr/>
        </p:nvGrpSpPr>
        <p:grpSpPr>
          <a:xfrm>
            <a:off x="1788247" y="4696153"/>
            <a:ext cx="3777141" cy="1344892"/>
            <a:chOff x="2486223" y="5839645"/>
            <a:chExt cx="3263600" cy="1147348"/>
          </a:xfrm>
        </p:grpSpPr>
        <p:sp>
          <p:nvSpPr>
            <p:cNvPr id="17" name="四角形: 角を丸くする 16">
              <a:extLst>
                <a:ext uri="{FF2B5EF4-FFF2-40B4-BE49-F238E27FC236}">
                  <a16:creationId xmlns:a16="http://schemas.microsoft.com/office/drawing/2014/main" id="{CF02C780-B11D-4EA2-B440-5241A19CD361}"/>
                </a:ext>
              </a:extLst>
            </p:cNvPr>
            <p:cNvSpPr/>
            <p:nvPr/>
          </p:nvSpPr>
          <p:spPr>
            <a:xfrm>
              <a:off x="2486223" y="5839645"/>
              <a:ext cx="3263600" cy="1147348"/>
            </a:xfrm>
            <a:prstGeom prst="roundRect">
              <a:avLst>
                <a:gd name="adj" fmla="val 10933"/>
              </a:avLst>
            </a:prstGeom>
          </p:spPr>
          <p:style>
            <a:lnRef idx="1">
              <a:schemeClr val="accent5"/>
            </a:lnRef>
            <a:fillRef idx="2">
              <a:schemeClr val="accent5"/>
            </a:fillRef>
            <a:effectRef idx="1">
              <a:schemeClr val="accent5"/>
            </a:effectRef>
            <a:fontRef idx="minor">
              <a:schemeClr val="dk1"/>
            </a:fontRef>
          </p:style>
          <p:txBody>
            <a:bodyPr rtlCol="0" anchor="ctr"/>
            <a:lstStyle/>
            <a:p>
              <a:pPr>
                <a:spcAft>
                  <a:spcPts val="600"/>
                </a:spcAft>
              </a:pPr>
              <a:endParaRPr kumimoji="1" lang="en-US" altLang="ja-JP" sz="900" dirty="0">
                <a:latin typeface="メイリオ" panose="020B0604030504040204" pitchFamily="50" charset="-128"/>
                <a:ea typeface="メイリオ" panose="020B0604030504040204" pitchFamily="50" charset="-128"/>
              </a:endParaRPr>
            </a:p>
            <a:p>
              <a:pPr>
                <a:spcAft>
                  <a:spcPts val="600"/>
                </a:spcAft>
              </a:pPr>
              <a:endParaRPr kumimoji="1" lang="en-US" altLang="ja-JP" sz="900" dirty="0">
                <a:latin typeface="メイリオ" panose="020B0604030504040204" pitchFamily="50" charset="-128"/>
                <a:ea typeface="メイリオ" panose="020B0604030504040204" pitchFamily="50" charset="-128"/>
              </a:endParaRPr>
            </a:p>
            <a:p>
              <a:pPr>
                <a:spcBef>
                  <a:spcPts val="600"/>
                </a:spcBef>
                <a:spcAft>
                  <a:spcPts val="600"/>
                </a:spcAft>
              </a:pPr>
              <a:r>
                <a:rPr kumimoji="1" lang="ja-JP" altLang="en-US" sz="1000" dirty="0">
                  <a:latin typeface="メイリオ" panose="020B0604030504040204" pitchFamily="50" charset="-128"/>
                  <a:ea typeface="メイリオ" panose="020B0604030504040204" pitchFamily="50" charset="-128"/>
                </a:rPr>
                <a:t>● 今後、部活動が地域連携や地域移行された場合、指導者として活動に参加したいと回答した教職員は、全体の</a:t>
              </a:r>
              <a:r>
                <a:rPr kumimoji="1" lang="ja-JP" altLang="en-US" sz="1000" b="1" dirty="0">
                  <a:latin typeface="メイリオ" panose="020B0604030504040204" pitchFamily="50" charset="-128"/>
                  <a:ea typeface="メイリオ" panose="020B0604030504040204" pitchFamily="50" charset="-128"/>
                </a:rPr>
                <a:t>２割程度</a:t>
              </a: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指導可能な部活動について</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指導可能な部活動が無い</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35</a:t>
              </a:r>
              <a:r>
                <a:rPr kumimoji="1" lang="ja-JP" altLang="en-US" sz="1000" b="1" dirty="0">
                  <a:latin typeface="メイリオ" panose="020B0604030504040204" pitchFamily="50" charset="-128"/>
                  <a:ea typeface="メイリオ" panose="020B0604030504040204" pitchFamily="50" charset="-128"/>
                </a:rPr>
                <a:t>人（中学校</a:t>
              </a:r>
              <a:r>
                <a:rPr kumimoji="1" lang="en-US" altLang="ja-JP" sz="1000" b="1" dirty="0">
                  <a:latin typeface="メイリオ" panose="020B0604030504040204" pitchFamily="50" charset="-128"/>
                  <a:ea typeface="メイリオ" panose="020B0604030504040204" pitchFamily="50" charset="-128"/>
                </a:rPr>
                <a:t>145</a:t>
              </a:r>
              <a:r>
                <a:rPr kumimoji="1" lang="ja-JP" altLang="en-US" sz="1000" b="1" dirty="0">
                  <a:latin typeface="メイリオ" panose="020B0604030504040204" pitchFamily="50" charset="-128"/>
                  <a:ea typeface="メイリオ" panose="020B0604030504040204" pitchFamily="50" charset="-128"/>
                </a:rPr>
                <a:t>人中）、</a:t>
              </a:r>
              <a:r>
                <a:rPr kumimoji="1" lang="en-US" altLang="ja-JP" sz="1000" b="1" dirty="0">
                  <a:latin typeface="メイリオ" panose="020B0604030504040204" pitchFamily="50" charset="-128"/>
                  <a:ea typeface="メイリオ" panose="020B0604030504040204" pitchFamily="50" charset="-128"/>
                </a:rPr>
                <a:t>81</a:t>
              </a:r>
              <a:r>
                <a:rPr kumimoji="1" lang="ja-JP" altLang="en-US" sz="1000" b="1" dirty="0">
                  <a:latin typeface="メイリオ" panose="020B0604030504040204" pitchFamily="50" charset="-128"/>
                  <a:ea typeface="メイリオ" panose="020B0604030504040204" pitchFamily="50" charset="-128"/>
                </a:rPr>
                <a:t>人（小学校</a:t>
              </a:r>
              <a:r>
                <a:rPr kumimoji="1" lang="en-US" altLang="ja-JP" sz="1000" b="1" dirty="0">
                  <a:latin typeface="メイリオ" panose="020B0604030504040204" pitchFamily="50" charset="-128"/>
                  <a:ea typeface="メイリオ" panose="020B0604030504040204" pitchFamily="50" charset="-128"/>
                </a:rPr>
                <a:t>236</a:t>
              </a:r>
              <a:r>
                <a:rPr kumimoji="1" lang="ja-JP" altLang="en-US" sz="1000" b="1" dirty="0">
                  <a:latin typeface="メイリオ" panose="020B0604030504040204" pitchFamily="50" charset="-128"/>
                  <a:ea typeface="メイリオ" panose="020B0604030504040204" pitchFamily="50" charset="-128"/>
                </a:rPr>
                <a:t>人中）</a:t>
              </a: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endParaRPr kumimoji="1" lang="en-US" altLang="ja-JP" sz="10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　　　　</a:t>
              </a:r>
              <a:endParaRPr kumimoji="1" lang="en-US" altLang="ja-JP" sz="900"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F2FD4160-8256-48DA-A177-229B87DDAD90}"/>
                </a:ext>
              </a:extLst>
            </p:cNvPr>
            <p:cNvSpPr/>
            <p:nvPr/>
          </p:nvSpPr>
          <p:spPr>
            <a:xfrm>
              <a:off x="2568954" y="5866096"/>
              <a:ext cx="1106916" cy="2288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ts val="1600"/>
                </a:lnSpc>
              </a:pPr>
              <a:r>
                <a:rPr kumimoji="1" lang="ja-JP" altLang="en-US" sz="1100" b="1" dirty="0">
                  <a:latin typeface="メイリオ" panose="020B0604030504040204" pitchFamily="50" charset="-128"/>
                  <a:ea typeface="メイリオ" panose="020B0604030504040204" pitchFamily="50" charset="-128"/>
                </a:rPr>
                <a:t>小中学校教職員</a:t>
              </a:r>
              <a:endParaRPr kumimoji="1" lang="en-US" altLang="ja-JP" sz="1100" b="1" dirty="0">
                <a:latin typeface="メイリオ" panose="020B0604030504040204" pitchFamily="50" charset="-128"/>
                <a:ea typeface="メイリオ" panose="020B0604030504040204" pitchFamily="50" charset="-128"/>
              </a:endParaRPr>
            </a:p>
          </p:txBody>
        </p:sp>
      </p:grpSp>
      <p:sp>
        <p:nvSpPr>
          <p:cNvPr id="122" name="テキスト ボックス 121">
            <a:extLst>
              <a:ext uri="{FF2B5EF4-FFF2-40B4-BE49-F238E27FC236}">
                <a16:creationId xmlns:a16="http://schemas.microsoft.com/office/drawing/2014/main" id="{9C5DBE45-05F5-4DD2-BE08-22C13B82C7B3}"/>
              </a:ext>
            </a:extLst>
          </p:cNvPr>
          <p:cNvSpPr txBox="1"/>
          <p:nvPr/>
        </p:nvSpPr>
        <p:spPr>
          <a:xfrm>
            <a:off x="1788246" y="4499462"/>
            <a:ext cx="4920913" cy="253916"/>
          </a:xfrm>
          <a:prstGeom prst="rect">
            <a:avLst/>
          </a:prstGeom>
          <a:noFill/>
        </p:spPr>
        <p:txBody>
          <a:bodyPr wrap="square" rtlCol="0">
            <a:spAutoFit/>
          </a:bodyPr>
          <a:lstStyle/>
          <a:p>
            <a:r>
              <a:rPr lang="en-US" altLang="ja-JP" sz="1050" b="1" dirty="0">
                <a:solidFill>
                  <a:srgbClr val="000000"/>
                </a:solidFill>
                <a:latin typeface="メイリオ" panose="020B0604030504040204" pitchFamily="50" charset="-128"/>
                <a:ea typeface="メイリオ" panose="020B0604030504040204" pitchFamily="50" charset="-128"/>
              </a:rPr>
              <a:t>【</a:t>
            </a:r>
            <a:r>
              <a:rPr lang="ja-JP" altLang="en-US" sz="1050" b="1" dirty="0">
                <a:solidFill>
                  <a:srgbClr val="000000"/>
                </a:solidFill>
                <a:latin typeface="メイリオ" panose="020B0604030504040204" pitchFamily="50" charset="-128"/>
                <a:ea typeface="メイリオ" panose="020B0604030504040204" pitchFamily="50" charset="-128"/>
              </a:rPr>
              <a:t>教職員対象の質問より</a:t>
            </a:r>
            <a:r>
              <a:rPr lang="en-US" altLang="ja-JP" sz="1050" b="1" dirty="0">
                <a:solidFill>
                  <a:srgbClr val="000000"/>
                </a:solidFill>
                <a:latin typeface="メイリオ" panose="020B0604030504040204" pitchFamily="50" charset="-128"/>
                <a:ea typeface="メイリオ" panose="020B0604030504040204" pitchFamily="50" charset="-128"/>
              </a:rPr>
              <a:t>】</a:t>
            </a:r>
          </a:p>
        </p:txBody>
      </p:sp>
      <p:pic>
        <p:nvPicPr>
          <p:cNvPr id="125" name="図 124">
            <a:extLst>
              <a:ext uri="{FF2B5EF4-FFF2-40B4-BE49-F238E27FC236}">
                <a16:creationId xmlns:a16="http://schemas.microsoft.com/office/drawing/2014/main" id="{1D69A2D5-35E2-4B51-825B-E0472ABCAC5F}"/>
              </a:ext>
            </a:extLst>
          </p:cNvPr>
          <p:cNvPicPr>
            <a:picLocks noChangeAspect="1"/>
          </p:cNvPicPr>
          <p:nvPr/>
        </p:nvPicPr>
        <p:blipFill rotWithShape="1">
          <a:blip r:embed="rId4">
            <a:clrChange>
              <a:clrFrom>
                <a:srgbClr val="FFFFFF"/>
              </a:clrFrom>
              <a:clrTo>
                <a:srgbClr val="FFFFFF">
                  <a:alpha val="0"/>
                </a:srgbClr>
              </a:clrTo>
            </a:clrChange>
          </a:blip>
          <a:srcRect t="49844"/>
          <a:stretch/>
        </p:blipFill>
        <p:spPr>
          <a:xfrm>
            <a:off x="3378002" y="2648278"/>
            <a:ext cx="3273103" cy="1775362"/>
          </a:xfrm>
          <a:prstGeom prst="rect">
            <a:avLst/>
          </a:prstGeom>
        </p:spPr>
      </p:pic>
      <p:pic>
        <p:nvPicPr>
          <p:cNvPr id="127" name="図 126">
            <a:extLst>
              <a:ext uri="{FF2B5EF4-FFF2-40B4-BE49-F238E27FC236}">
                <a16:creationId xmlns:a16="http://schemas.microsoft.com/office/drawing/2014/main" id="{1EC8C7C7-3542-4A18-8656-BEB7BF93EE7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3173" y="4349516"/>
            <a:ext cx="1849875" cy="1764300"/>
          </a:xfrm>
          <a:prstGeom prst="rect">
            <a:avLst/>
          </a:prstGeom>
        </p:spPr>
      </p:pic>
      <p:sp>
        <p:nvSpPr>
          <p:cNvPr id="23" name="四角形: 角を丸くする 22">
            <a:extLst>
              <a:ext uri="{FF2B5EF4-FFF2-40B4-BE49-F238E27FC236}">
                <a16:creationId xmlns:a16="http://schemas.microsoft.com/office/drawing/2014/main" id="{C6BB871C-B4AC-4180-A7A4-9318EACC2D22}"/>
              </a:ext>
            </a:extLst>
          </p:cNvPr>
          <p:cNvSpPr/>
          <p:nvPr/>
        </p:nvSpPr>
        <p:spPr>
          <a:xfrm>
            <a:off x="153336" y="6109761"/>
            <a:ext cx="6551327" cy="3716805"/>
          </a:xfrm>
          <a:prstGeom prst="roundRect">
            <a:avLst>
              <a:gd name="adj" fmla="val 4466"/>
            </a:avLst>
          </a:prstGeom>
          <a:ln w="57150"/>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b="1" u="sng" dirty="0">
                <a:latin typeface="UD デジタル 教科書体 NK-R" panose="02020400000000000000" pitchFamily="18" charset="-128"/>
                <a:ea typeface="UD デジタル 教科書体 NK-R" panose="02020400000000000000" pitchFamily="18" charset="-128"/>
              </a:rPr>
              <a:t>今後の部活動についてのご意見</a:t>
            </a:r>
            <a:r>
              <a:rPr kumimoji="1" lang="en-US" altLang="ja-JP" sz="1100" b="1" dirty="0">
                <a:latin typeface="UD デジタル 教科書体 NK-R" panose="02020400000000000000" pitchFamily="18" charset="-128"/>
                <a:ea typeface="UD デジタル 教科書体 NK-R" panose="02020400000000000000" pitchFamily="18" charset="-128"/>
              </a:rPr>
              <a:t>		</a:t>
            </a:r>
            <a:r>
              <a:rPr kumimoji="1" lang="ja-JP" altLang="en-US" sz="1100" b="1" dirty="0">
                <a:latin typeface="UD デジタル 教科書体 NK-R" panose="02020400000000000000" pitchFamily="18" charset="-128"/>
                <a:ea typeface="UD デジタル 教科書体 NK-R" panose="02020400000000000000" pitchFamily="18" charset="-128"/>
              </a:rPr>
              <a:t>（中○）は中学生の意見　（保）は保護者の意見</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ＤＦ特太ゴシック体" panose="020B0509000000000000" pitchFamily="49" charset="-128"/>
                <a:ea typeface="ＤＦ特太ゴシック体" panose="020B0509000000000000" pitchFamily="49" charset="-128"/>
              </a:rPr>
              <a:t>地域連携</a:t>
            </a:r>
            <a:endParaRPr kumimoji="1" lang="en-US" altLang="ja-JP" sz="1400" dirty="0">
              <a:latin typeface="ＤＦ特太ゴシック体" panose="020B0509000000000000" pitchFamily="49" charset="-128"/>
              <a:ea typeface="ＤＦ特太ゴシック体" panose="020B0509000000000000" pitchFamily="49"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今まで通り自分たちの学校の部員だけで部活や試合を行っていきたい。（中２）</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技術を教えてくれる指導者が学校に来てほしい。（中２）</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他の中学校とも交流できたらいい。（中２）</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部活動から得られる成長はとても大切。部活動をなくさないでほしいです。　（保）</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地域で活動となると活動場所まで徒歩で行けるのか、送迎が必要となると難しく、各学校単位での今まで通りの部活動を希望。（保）</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部活動を無くすのではなく指導者を教員以外から採用すれば、子ども・教員・保護者の負担が減る。（保）</a:t>
            </a:r>
          </a:p>
          <a:p>
            <a:r>
              <a:rPr kumimoji="1" lang="ja-JP" altLang="en-US" sz="1400" dirty="0">
                <a:latin typeface="ＤＦ特太ゴシック体" panose="020B0509000000000000" pitchFamily="49" charset="-128"/>
                <a:ea typeface="ＤＦ特太ゴシック体" panose="020B0509000000000000" pitchFamily="49" charset="-128"/>
              </a:rPr>
              <a:t>地域移行</a:t>
            </a:r>
            <a:endParaRPr kumimoji="1" lang="en-US" altLang="ja-JP" sz="1400" dirty="0">
              <a:latin typeface="ＤＦ特太ゴシック体" panose="020B0509000000000000" pitchFamily="49" charset="-128"/>
              <a:ea typeface="ＤＦ特太ゴシック体" panose="020B0509000000000000" pitchFamily="49"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地域移行型にしてほしいです。　（中２）</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部活動の時間が短いので、やるならもっと時間を増やしてほしいです。微妙な時間をやるよりも、やらないなら全部やめて「部活動」をやめた方がいいと思います。（中２）</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もっと早く帰って勉強や、塾の前に少し休む時間の確保ができるのになと日々思ってます。（保）</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部活動は廃止し、放課後それぞれの過ごし方を探していくほうが、教師の負担も減り、より専門性の高い指導が運動部、文化部ともに受けられると思う。（保）</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ＤＦ特太ゴシック体" panose="020B0509000000000000" pitchFamily="49" charset="-128"/>
                <a:ea typeface="ＤＦ特太ゴシック体" panose="020B0509000000000000" pitchFamily="49" charset="-128"/>
              </a:rPr>
              <a:t>その他</a:t>
            </a:r>
            <a:endParaRPr kumimoji="1" lang="en-US" altLang="ja-JP" sz="1400" dirty="0">
              <a:latin typeface="ＤＦ特太ゴシック体" panose="020B0509000000000000" pitchFamily="49" charset="-128"/>
              <a:ea typeface="ＤＦ特太ゴシック体" panose="020B0509000000000000" pitchFamily="49"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部活動の時間を元に戻してほしいです。（中学生多数）</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部活動の所属の有無や成績を、学校の成績や内申書に反映させることをやめて欲しい。（保）</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kumimoji="1" lang="ja-JP" altLang="en-US" sz="1100" dirty="0">
                <a:latin typeface="UD デジタル 教科書体 NK-R" panose="02020400000000000000" pitchFamily="18" charset="-128"/>
                <a:ea typeface="UD デジタル 教科書体 NK-R" panose="02020400000000000000" pitchFamily="18" charset="-128"/>
              </a:rPr>
              <a:t>塾や習い事と両立できるように、休日の部活動を自由参加にしてほしい。　（保）</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pic>
        <p:nvPicPr>
          <p:cNvPr id="124" name="図 123">
            <a:extLst>
              <a:ext uri="{FF2B5EF4-FFF2-40B4-BE49-F238E27FC236}">
                <a16:creationId xmlns:a16="http://schemas.microsoft.com/office/drawing/2014/main" id="{C2EFF7C9-C045-476F-B220-C23F775C9818}"/>
              </a:ext>
            </a:extLst>
          </p:cNvPr>
          <p:cNvPicPr>
            <a:picLocks noChangeAspect="1"/>
          </p:cNvPicPr>
          <p:nvPr/>
        </p:nvPicPr>
        <p:blipFill rotWithShape="1">
          <a:blip r:embed="rId4">
            <a:clrChange>
              <a:clrFrom>
                <a:srgbClr val="FFFFFF"/>
              </a:clrFrom>
              <a:clrTo>
                <a:srgbClr val="FFFFFF">
                  <a:alpha val="0"/>
                </a:srgbClr>
              </a:clrTo>
            </a:clrChange>
          </a:blip>
          <a:srcRect b="50156"/>
          <a:stretch/>
        </p:blipFill>
        <p:spPr>
          <a:xfrm>
            <a:off x="38412" y="2648278"/>
            <a:ext cx="3354829" cy="1764300"/>
          </a:xfrm>
          <a:prstGeom prst="rect">
            <a:avLst/>
          </a:prstGeom>
        </p:spPr>
      </p:pic>
      <p:pic>
        <p:nvPicPr>
          <p:cNvPr id="18" name="図 17">
            <a:extLst>
              <a:ext uri="{FF2B5EF4-FFF2-40B4-BE49-F238E27FC236}">
                <a16:creationId xmlns:a16="http://schemas.microsoft.com/office/drawing/2014/main" id="{FFE5B11C-6EFE-4B7E-A417-783EC2F7473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668116" y="4977943"/>
            <a:ext cx="1112589" cy="932583"/>
          </a:xfrm>
          <a:prstGeom prst="rect">
            <a:avLst/>
          </a:prstGeom>
        </p:spPr>
      </p:pic>
      <p:sp>
        <p:nvSpPr>
          <p:cNvPr id="2" name="テキスト ボックス 1">
            <a:extLst>
              <a:ext uri="{FF2B5EF4-FFF2-40B4-BE49-F238E27FC236}">
                <a16:creationId xmlns:a16="http://schemas.microsoft.com/office/drawing/2014/main" id="{1D4A3F4D-D494-4BBA-83D8-2DE4E0EB5BEC}"/>
              </a:ext>
            </a:extLst>
          </p:cNvPr>
          <p:cNvSpPr txBox="1"/>
          <p:nvPr/>
        </p:nvSpPr>
        <p:spPr>
          <a:xfrm>
            <a:off x="5580170" y="4473666"/>
            <a:ext cx="1409066" cy="553998"/>
          </a:xfrm>
          <a:prstGeom prst="rect">
            <a:avLst/>
          </a:prstGeom>
          <a:noFill/>
        </p:spPr>
        <p:txBody>
          <a:bodyPr wrap="square" rtlCol="0">
            <a:spAutoFit/>
          </a:bodyPr>
          <a:lstStyle/>
          <a:p>
            <a:r>
              <a:rPr kumimoji="1" lang="ja-JP" altLang="en-US" sz="1000" i="1" dirty="0">
                <a:latin typeface="HG丸ｺﾞｼｯｸM-PRO" panose="020F0600000000000000" pitchFamily="50" charset="-128"/>
                <a:ea typeface="HG丸ｺﾞｼｯｸM-PRO" panose="020F0600000000000000" pitchFamily="50" charset="-128"/>
              </a:rPr>
              <a:t>ご協力</a:t>
            </a:r>
            <a:endParaRPr kumimoji="1" lang="en-US" altLang="ja-JP" sz="1000" i="1" dirty="0">
              <a:latin typeface="HG丸ｺﾞｼｯｸM-PRO" panose="020F0600000000000000" pitchFamily="50" charset="-128"/>
              <a:ea typeface="HG丸ｺﾞｼｯｸM-PRO" panose="020F0600000000000000" pitchFamily="50" charset="-128"/>
            </a:endParaRPr>
          </a:p>
          <a:p>
            <a:r>
              <a:rPr kumimoji="1" lang="ja-JP" altLang="en-US" sz="1000" i="1" dirty="0">
                <a:latin typeface="HG丸ｺﾞｼｯｸM-PRO" panose="020F0600000000000000" pitchFamily="50" charset="-128"/>
                <a:ea typeface="HG丸ｺﾞｼｯｸM-PRO" panose="020F0600000000000000" pitchFamily="50" charset="-128"/>
              </a:rPr>
              <a:t>　ありがとう</a:t>
            </a:r>
            <a:endParaRPr kumimoji="1" lang="en-US" altLang="ja-JP" sz="1000" i="1" dirty="0">
              <a:latin typeface="HG丸ｺﾞｼｯｸM-PRO" panose="020F0600000000000000" pitchFamily="50" charset="-128"/>
              <a:ea typeface="HG丸ｺﾞｼｯｸM-PRO" panose="020F0600000000000000" pitchFamily="50" charset="-128"/>
            </a:endParaRPr>
          </a:p>
          <a:p>
            <a:r>
              <a:rPr kumimoji="1" lang="ja-JP" altLang="en-US" sz="1000" i="1" dirty="0">
                <a:latin typeface="HG丸ｺﾞｼｯｸM-PRO" panose="020F0600000000000000" pitchFamily="50" charset="-128"/>
                <a:ea typeface="HG丸ｺﾞｼｯｸM-PRO" panose="020F0600000000000000" pitchFamily="50" charset="-128"/>
              </a:rPr>
              <a:t>　　ございました！</a:t>
            </a:r>
          </a:p>
        </p:txBody>
      </p:sp>
    </p:spTree>
    <p:extLst>
      <p:ext uri="{BB962C8B-B14F-4D97-AF65-F5344CB8AC3E}">
        <p14:creationId xmlns:p14="http://schemas.microsoft.com/office/powerpoint/2010/main" val="171149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B6F24C41-0C6C-448E-B4F8-0B67D72339A3}"/>
              </a:ext>
            </a:extLst>
          </p:cNvPr>
          <p:cNvSpPr/>
          <p:nvPr/>
        </p:nvSpPr>
        <p:spPr>
          <a:xfrm>
            <a:off x="285884" y="4688846"/>
            <a:ext cx="6252077" cy="2981111"/>
          </a:xfrm>
          <a:prstGeom prst="roundRect">
            <a:avLst>
              <a:gd name="adj" fmla="val 8548"/>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8BC3CAF0-4923-4B71-91CD-EA5EC0A79680}"/>
              </a:ext>
            </a:extLst>
          </p:cNvPr>
          <p:cNvSpPr/>
          <p:nvPr/>
        </p:nvSpPr>
        <p:spPr>
          <a:xfrm>
            <a:off x="487721" y="5475685"/>
            <a:ext cx="5904000" cy="45719"/>
          </a:xfrm>
          <a:prstGeom prst="roundRect">
            <a:avLst/>
          </a:prstGeom>
          <a:solidFill>
            <a:schemeClr val="accent4">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0AB920BB-D611-4328-8C39-579F3FCD0C2C}"/>
              </a:ext>
            </a:extLst>
          </p:cNvPr>
          <p:cNvSpPr/>
          <p:nvPr/>
        </p:nvSpPr>
        <p:spPr>
          <a:xfrm>
            <a:off x="477000" y="7217089"/>
            <a:ext cx="5904000" cy="45719"/>
          </a:xfrm>
          <a:prstGeom prst="roundRect">
            <a:avLst/>
          </a:prstGeom>
          <a:solidFill>
            <a:schemeClr val="accent4">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4836FAC1-45AA-4384-BD77-8220698299DF}"/>
              </a:ext>
            </a:extLst>
          </p:cNvPr>
          <p:cNvGrpSpPr/>
          <p:nvPr/>
        </p:nvGrpSpPr>
        <p:grpSpPr>
          <a:xfrm>
            <a:off x="300682" y="4615339"/>
            <a:ext cx="6252077" cy="2770833"/>
            <a:chOff x="260661" y="4619148"/>
            <a:chExt cx="6252077" cy="2770833"/>
          </a:xfrm>
        </p:grpSpPr>
        <p:sp>
          <p:nvSpPr>
            <p:cNvPr id="23" name="四角形: 角を丸くする 22">
              <a:extLst>
                <a:ext uri="{FF2B5EF4-FFF2-40B4-BE49-F238E27FC236}">
                  <a16:creationId xmlns:a16="http://schemas.microsoft.com/office/drawing/2014/main" id="{9D838D76-6276-408D-B227-505EB924B7E1}"/>
                </a:ext>
              </a:extLst>
            </p:cNvPr>
            <p:cNvSpPr/>
            <p:nvPr/>
          </p:nvSpPr>
          <p:spPr>
            <a:xfrm>
              <a:off x="260661" y="4619148"/>
              <a:ext cx="6252077" cy="2770833"/>
            </a:xfrm>
            <a:prstGeom prst="roundRect">
              <a:avLst>
                <a:gd name="adj" fmla="val 10973"/>
              </a:avLst>
            </a:prstGeom>
            <a:noFill/>
            <a:ln w="38100">
              <a:no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457200" rtl="0" eaLnBrk="1" fontAlgn="auto" latinLnBrk="0" hangingPunct="1">
                <a:lnSpc>
                  <a:spcPct val="100000"/>
                </a:lnSpc>
                <a:spcBef>
                  <a:spcPts val="600"/>
                </a:spcBef>
                <a:buClrTx/>
                <a:buSzTx/>
                <a:buFont typeface="Wingdings" panose="05000000000000000000" pitchFamily="2" charset="2"/>
                <a:buChar char="u"/>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R="0" lvl="0" algn="l" defTabSz="457200" rtl="0" eaLnBrk="1" fontAlgn="auto" latinLnBrk="0" hangingPunct="1">
                <a:lnSpc>
                  <a:spcPct val="100000"/>
                </a:lnSpc>
                <a:spcBef>
                  <a:spcPts val="600"/>
                </a:spcBef>
                <a:buClrTx/>
                <a:buSzTx/>
                <a:tabLst/>
                <a:defRPr/>
              </a:pP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marR="0" lvl="0" algn="l" defTabSz="457200" rtl="0" eaLnBrk="1" fontAlgn="auto" latinLnBrk="0" hangingPunct="1">
                <a:lnSpc>
                  <a:spcPct val="100000"/>
                </a:lnSpc>
                <a:buClrTx/>
                <a:buSzTx/>
                <a:tabLst/>
                <a:defRPr/>
              </a:pP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marR="0" lvl="0" algn="l" defTabSz="457200" rtl="0" eaLnBrk="1" fontAlgn="auto" latinLnBrk="0" hangingPunct="1">
                <a:lnSpc>
                  <a:spcPct val="100000"/>
                </a:lnSpc>
                <a:spcBef>
                  <a:spcPts val="1200"/>
                </a:spcBef>
                <a:buClrTx/>
                <a:buSzTx/>
                <a:tabLst/>
                <a:defRPr/>
              </a:pPr>
              <a:r>
                <a:rPr kumimoji="1" lang="ja-JP" altLang="en-US" sz="1050" dirty="0">
                  <a:solidFill>
                    <a:prstClr val="black"/>
                  </a:solidFill>
                  <a:latin typeface="UD デジタル 教科書体 NK-R" panose="02020400000000000000" pitchFamily="18" charset="-128"/>
                  <a:ea typeface="UD デジタル 教科書体 NK-R" panose="02020400000000000000" pitchFamily="18" charset="-128"/>
                </a:rPr>
                <a:t>　三島市の考える「地域連携等」とは、次の２つの側面（地域連携・地域移行）があります。</a:t>
              </a: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marR="0" lvl="0" algn="l" defTabSz="457200" rtl="0" eaLnBrk="1" fontAlgn="auto" latinLnBrk="0" hangingPunct="1">
                <a:lnSpc>
                  <a:spcPct val="100000"/>
                </a:lnSpc>
                <a:spcBef>
                  <a:spcPts val="600"/>
                </a:spcBef>
                <a:buClrTx/>
                <a:buSzTx/>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学校部活動</a:t>
              </a:r>
              <a:r>
                <a:rPr kumimoji="1" lang="en-US" altLang="ja-JP" sz="1600" b="0" i="0" u="none" strike="noStrike" kern="1200" cap="none" spc="0" normalizeH="0" baseline="3000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に外部指導者として地域の人材を導入</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持続可能な部活動の形として、現在行われている部活動（単独校での活動）に加え、複数校が合同で</a:t>
              </a:r>
              <a:endPar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活動を行う</a:t>
              </a:r>
              <a:r>
                <a:rPr kumimoji="1" lang="ja-JP" altLang="en-US" sz="105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“合同部活動”</a:t>
              </a: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も順次スタート！</a:t>
              </a:r>
              <a:r>
                <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　　　　　　　　　外部団体で活動する生徒が所属校名で中体連等に出場</a:t>
              </a:r>
              <a:endParaRPr kumimoji="1" lang="en-US" altLang="ja-JP" sz="160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UD デジタル 教科書体 NK-R" panose="02020400000000000000" pitchFamily="18" charset="-128"/>
                  <a:ea typeface="UD デジタル 教科書体 NK-R" panose="02020400000000000000" pitchFamily="18" charset="-128"/>
                </a:rPr>
                <a:t>　→これらの具体的な取組や計画は、随時紹介していきます。</a:t>
              </a: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10" name="グループ化 9">
              <a:extLst>
                <a:ext uri="{FF2B5EF4-FFF2-40B4-BE49-F238E27FC236}">
                  <a16:creationId xmlns:a16="http://schemas.microsoft.com/office/drawing/2014/main" id="{10FBAE66-B28E-443F-8C7F-3D80E1B570A7}"/>
                </a:ext>
              </a:extLst>
            </p:cNvPr>
            <p:cNvGrpSpPr/>
            <p:nvPr/>
          </p:nvGrpSpPr>
          <p:grpSpPr>
            <a:xfrm>
              <a:off x="412948" y="5245133"/>
              <a:ext cx="923926" cy="323157"/>
              <a:chOff x="-1104901" y="4901699"/>
              <a:chExt cx="923926" cy="323157"/>
            </a:xfrm>
          </p:grpSpPr>
          <p:sp>
            <p:nvSpPr>
              <p:cNvPr id="5" name="四角形: 角を丸くする 4">
                <a:extLst>
                  <a:ext uri="{FF2B5EF4-FFF2-40B4-BE49-F238E27FC236}">
                    <a16:creationId xmlns:a16="http://schemas.microsoft.com/office/drawing/2014/main" id="{CE9D2C04-8B83-4E6E-9F91-9FA6543E2203}"/>
                  </a:ext>
                </a:extLst>
              </p:cNvPr>
              <p:cNvSpPr/>
              <p:nvPr/>
            </p:nvSpPr>
            <p:spPr>
              <a:xfrm>
                <a:off x="-1104901" y="4901699"/>
                <a:ext cx="885825" cy="310381"/>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D2AEB3E9-A364-4CC2-91DF-3B440127E1DC}"/>
                  </a:ext>
                </a:extLst>
              </p:cNvPr>
              <p:cNvSpPr txBox="1"/>
              <p:nvPr/>
            </p:nvSpPr>
            <p:spPr>
              <a:xfrm>
                <a:off x="-1104901" y="4917079"/>
                <a:ext cx="923926"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地域連携</a:t>
                </a:r>
              </a:p>
            </p:txBody>
          </p:sp>
        </p:grpSp>
        <p:grpSp>
          <p:nvGrpSpPr>
            <p:cNvPr id="51" name="グループ化 50">
              <a:extLst>
                <a:ext uri="{FF2B5EF4-FFF2-40B4-BE49-F238E27FC236}">
                  <a16:creationId xmlns:a16="http://schemas.microsoft.com/office/drawing/2014/main" id="{20C875DC-882D-45EC-A7FA-1F7D637464D9}"/>
                </a:ext>
              </a:extLst>
            </p:cNvPr>
            <p:cNvGrpSpPr/>
            <p:nvPr/>
          </p:nvGrpSpPr>
          <p:grpSpPr>
            <a:xfrm>
              <a:off x="399197" y="6965069"/>
              <a:ext cx="923926" cy="335807"/>
              <a:chOff x="-1104901" y="4491846"/>
              <a:chExt cx="923926" cy="335807"/>
            </a:xfrm>
          </p:grpSpPr>
          <p:sp>
            <p:nvSpPr>
              <p:cNvPr id="52" name="四角形: 角を丸くする 51">
                <a:extLst>
                  <a:ext uri="{FF2B5EF4-FFF2-40B4-BE49-F238E27FC236}">
                    <a16:creationId xmlns:a16="http://schemas.microsoft.com/office/drawing/2014/main" id="{70D98277-7BB3-4E58-A0EA-41A6FE26DBA3}"/>
                  </a:ext>
                </a:extLst>
              </p:cNvPr>
              <p:cNvSpPr/>
              <p:nvPr/>
            </p:nvSpPr>
            <p:spPr>
              <a:xfrm>
                <a:off x="-1104901" y="4491846"/>
                <a:ext cx="885825" cy="310381"/>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EC14252F-7419-4149-BCBA-9215280FEC1F}"/>
                  </a:ext>
                </a:extLst>
              </p:cNvPr>
              <p:cNvSpPr txBox="1"/>
              <p:nvPr/>
            </p:nvSpPr>
            <p:spPr>
              <a:xfrm>
                <a:off x="-1104901" y="4519876"/>
                <a:ext cx="923926"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地域移行</a:t>
                </a:r>
              </a:p>
            </p:txBody>
          </p:sp>
        </p:grpSp>
      </p:grpSp>
      <p:sp>
        <p:nvSpPr>
          <p:cNvPr id="15" name="テキスト ボックス 14">
            <a:extLst>
              <a:ext uri="{FF2B5EF4-FFF2-40B4-BE49-F238E27FC236}">
                <a16:creationId xmlns:a16="http://schemas.microsoft.com/office/drawing/2014/main" id="{39D187CE-2CEF-4634-98DA-2579F2AA752C}"/>
              </a:ext>
            </a:extLst>
          </p:cNvPr>
          <p:cNvSpPr txBox="1"/>
          <p:nvPr/>
        </p:nvSpPr>
        <p:spPr>
          <a:xfrm>
            <a:off x="309302" y="2747655"/>
            <a:ext cx="6287474" cy="1015663"/>
          </a:xfrm>
          <a:prstGeom prst="rect">
            <a:avLst/>
          </a:prstGeom>
          <a:ln w="571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975"/>
              </a:spcBef>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三島市では</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部活動に関わるみんなのウェルビーイングをめざし、</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段階的に地域連携等を推進する。</a:t>
            </a:r>
          </a:p>
        </p:txBody>
      </p:sp>
      <p:sp>
        <p:nvSpPr>
          <p:cNvPr id="14" name="テキスト ボックス 13">
            <a:extLst>
              <a:ext uri="{FF2B5EF4-FFF2-40B4-BE49-F238E27FC236}">
                <a16:creationId xmlns:a16="http://schemas.microsoft.com/office/drawing/2014/main" id="{EB60F236-E69B-43E7-87EB-5CF8E9540D42}"/>
              </a:ext>
            </a:extLst>
          </p:cNvPr>
          <p:cNvSpPr txBox="1"/>
          <p:nvPr/>
        </p:nvSpPr>
        <p:spPr>
          <a:xfrm>
            <a:off x="178044" y="3844958"/>
            <a:ext cx="6523355" cy="623248"/>
          </a:xfrm>
          <a:prstGeom prst="rect">
            <a:avLst/>
          </a:prstGeom>
          <a:noFill/>
        </p:spPr>
        <p:txBody>
          <a:bodyPr wrap="square">
            <a:spAutoFit/>
          </a:bodyPr>
          <a:lstStyle/>
          <a:p>
            <a:r>
              <a:rPr kumimoji="1" lang="ja-JP" altLang="en-US" sz="1150" dirty="0">
                <a:solidFill>
                  <a:schemeClr val="dk1"/>
                </a:solidFill>
                <a:latin typeface="UD デジタル 教科書体 NK-R" panose="02020400000000000000" pitchFamily="18" charset="-128"/>
                <a:ea typeface="UD デジタル 教科書体 NK-R" panose="02020400000000000000" pitchFamily="18" charset="-128"/>
              </a:rPr>
              <a:t>　　部活動に参加している中学生やこれから部活動に入ろうと思っている小学生はもちろん、子どもたちのサポートをする保護者や指導者となる先生、指導員の皆さん・・・部活動に関わる人、みんなが幸せになる部活動の形として、将来的に「地域連携等」を主軸として改革していきます。</a:t>
            </a:r>
            <a:endParaRPr kumimoji="1" lang="en-US" altLang="ja-JP" sz="1150" dirty="0">
              <a:solidFill>
                <a:schemeClr val="dk1"/>
              </a:solidFill>
              <a:latin typeface="UD デジタル 教科書体 NK-R" panose="02020400000000000000" pitchFamily="18" charset="-128"/>
              <a:ea typeface="UD デジタル 教科書体 NK-R" panose="02020400000000000000" pitchFamily="18" charset="-128"/>
            </a:endParaRPr>
          </a:p>
        </p:txBody>
      </p:sp>
      <p:sp>
        <p:nvSpPr>
          <p:cNvPr id="12" name="四角形: 角を丸くする 11">
            <a:extLst>
              <a:ext uri="{FF2B5EF4-FFF2-40B4-BE49-F238E27FC236}">
                <a16:creationId xmlns:a16="http://schemas.microsoft.com/office/drawing/2014/main" id="{24419736-A923-4A9E-A76C-550790A6B8A4}"/>
              </a:ext>
            </a:extLst>
          </p:cNvPr>
          <p:cNvSpPr/>
          <p:nvPr/>
        </p:nvSpPr>
        <p:spPr>
          <a:xfrm>
            <a:off x="399197" y="671414"/>
            <a:ext cx="6138764" cy="1909810"/>
          </a:xfrm>
          <a:prstGeom prst="roundRect">
            <a:avLst>
              <a:gd name="adj" fmla="val 0"/>
            </a:avLst>
          </a:prstGeom>
          <a:ln w="57150"/>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marL="0" indent="0">
              <a:buNone/>
            </a:pPr>
            <a:r>
              <a:rPr kumimoji="1" lang="en-US" altLang="ja-JP" sz="1200" b="1" dirty="0">
                <a:latin typeface="UD デジタル 教科書体 NK-R" panose="02020400000000000000" pitchFamily="18" charset="-128"/>
                <a:ea typeface="UD デジタル 教科書体 NK-R" panose="02020400000000000000" pitchFamily="18" charset="-128"/>
              </a:rPr>
              <a:t>《</a:t>
            </a:r>
            <a:r>
              <a:rPr kumimoji="1" lang="ja-JP" altLang="en-US" sz="1200" b="1" dirty="0">
                <a:latin typeface="UD デジタル 教科書体 NK-R" panose="02020400000000000000" pitchFamily="18" charset="-128"/>
                <a:ea typeface="UD デジタル 教科書体 NK-R" panose="02020400000000000000" pitchFamily="18" charset="-128"/>
              </a:rPr>
              <a:t>小中学生</a:t>
            </a:r>
            <a:r>
              <a:rPr kumimoji="1" lang="en-US" altLang="ja-JP" sz="1200" b="1" dirty="0">
                <a:latin typeface="UD デジタル 教科書体 NK-R" panose="02020400000000000000" pitchFamily="18" charset="-128"/>
                <a:ea typeface="UD デジタル 教科書体 NK-R" panose="02020400000000000000" pitchFamily="18" charset="-128"/>
              </a:rPr>
              <a:t>》</a:t>
            </a:r>
          </a:p>
          <a:p>
            <a:pPr marL="0" indent="0">
              <a:buNone/>
            </a:pPr>
            <a:r>
              <a:rPr kumimoji="1"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現在の部活動の形を継続</a:t>
            </a:r>
            <a:r>
              <a:rPr kumimoji="1" lang="ja-JP" altLang="en-US" sz="1200" dirty="0">
                <a:latin typeface="UD デジタル 教科書体 NK-R" panose="02020400000000000000" pitchFamily="18" charset="-128"/>
                <a:ea typeface="UD デジタル 教科書体 NK-R" panose="02020400000000000000" pitchFamily="18" charset="-128"/>
              </a:rPr>
              <a:t>したい。興味のある種目・活動を、仲間と楽しく取り組む中で、技術を高めたいという声もあり、</a:t>
            </a: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部活動の教育的意義を理解した専門的な指導者が必要</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kumimoji="1" lang="en-US" altLang="ja-JP" sz="1200" b="1" dirty="0">
                <a:latin typeface="UD デジタル 教科書体 NK-R" panose="02020400000000000000" pitchFamily="18" charset="-128"/>
                <a:ea typeface="UD デジタル 教科書体 NK-R" panose="02020400000000000000" pitchFamily="18" charset="-128"/>
              </a:rPr>
              <a:t>《</a:t>
            </a:r>
            <a:r>
              <a:rPr kumimoji="1" lang="ja-JP" altLang="en-US" sz="1200" b="1" dirty="0">
                <a:latin typeface="UD デジタル 教科書体 NK-R" panose="02020400000000000000" pitchFamily="18" charset="-128"/>
                <a:ea typeface="UD デジタル 教科書体 NK-R" panose="02020400000000000000" pitchFamily="18" charset="-128"/>
              </a:rPr>
              <a:t>保護者</a:t>
            </a:r>
            <a:r>
              <a:rPr kumimoji="1" lang="en-US" altLang="ja-JP" sz="1200" b="1"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1200" dirty="0">
                <a:latin typeface="UD デジタル 教科書体 NK-R" panose="02020400000000000000" pitchFamily="18" charset="-128"/>
                <a:ea typeface="UD デジタル 教科書体 NK-R" panose="02020400000000000000" pitchFamily="18" charset="-128"/>
              </a:rPr>
              <a:t>　子どもの希望を優先。</a:t>
            </a:r>
            <a:r>
              <a:rPr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部活動の教育的価値</a:t>
            </a:r>
            <a:r>
              <a:rPr lang="ja-JP" altLang="en-US" sz="1200" dirty="0">
                <a:latin typeface="UD デジタル 教科書体 NK-R" panose="02020400000000000000" pitchFamily="18" charset="-128"/>
                <a:ea typeface="UD デジタル 教科書体 NK-R" panose="02020400000000000000" pitchFamily="18" charset="-128"/>
              </a:rPr>
              <a:t>を感じている。</a:t>
            </a: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学校外の活動となると送迎や費用面に不安</a:t>
            </a:r>
            <a:r>
              <a:rPr lang="ja-JP" altLang="en-US" sz="1200" dirty="0">
                <a:latin typeface="UD デジタル 教科書体 NK-R" panose="02020400000000000000" pitchFamily="18" charset="-128"/>
                <a:ea typeface="UD デジタル 教科書体 NK-R" panose="02020400000000000000" pitchFamily="18" charset="-128"/>
              </a:rPr>
              <a:t>がある。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kumimoji="1" lang="en-US" altLang="ja-JP" sz="1200" b="1" dirty="0">
                <a:latin typeface="UD デジタル 教科書体 NK-R" panose="02020400000000000000" pitchFamily="18" charset="-128"/>
                <a:ea typeface="UD デジタル 教科書体 NK-R" panose="02020400000000000000" pitchFamily="18" charset="-128"/>
              </a:rPr>
              <a:t>《</a:t>
            </a:r>
            <a:r>
              <a:rPr kumimoji="1" lang="ja-JP" altLang="en-US" sz="1200" b="1" dirty="0">
                <a:latin typeface="UD デジタル 教科書体 NK-R" panose="02020400000000000000" pitchFamily="18" charset="-128"/>
                <a:ea typeface="UD デジタル 教科書体 NK-R" panose="02020400000000000000" pitchFamily="18" charset="-128"/>
              </a:rPr>
              <a:t>教職員</a:t>
            </a:r>
            <a:r>
              <a:rPr kumimoji="1" lang="en-US" altLang="ja-JP" sz="1200" b="1"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部活動への参加は難しい</a:t>
            </a:r>
            <a:r>
              <a:rPr lang="ja-JP" altLang="en-US" sz="1200" dirty="0">
                <a:latin typeface="UD デジタル 教科書体 NK-R" panose="02020400000000000000" pitchFamily="18" charset="-128"/>
                <a:ea typeface="UD デジタル 教科書体 NK-R" panose="02020400000000000000" pitchFamily="18" charset="-128"/>
              </a:rPr>
              <a:t>と考える回答が多く、働き方改革の面からも、これまで通りの部活動の在り方では厳しい。</a:t>
            </a:r>
          </a:p>
        </p:txBody>
      </p:sp>
      <p:pic>
        <p:nvPicPr>
          <p:cNvPr id="13" name="図 12">
            <a:extLst>
              <a:ext uri="{FF2B5EF4-FFF2-40B4-BE49-F238E27FC236}">
                <a16:creationId xmlns:a16="http://schemas.microsoft.com/office/drawing/2014/main" id="{04012C94-23E9-4ED8-ACA4-07E3B0DE529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8044" y="59159"/>
            <a:ext cx="559066" cy="778499"/>
          </a:xfrm>
          <a:prstGeom prst="rect">
            <a:avLst/>
          </a:prstGeom>
        </p:spPr>
      </p:pic>
      <p:sp>
        <p:nvSpPr>
          <p:cNvPr id="2" name="テキスト ボックス 1">
            <a:extLst>
              <a:ext uri="{FF2B5EF4-FFF2-40B4-BE49-F238E27FC236}">
                <a16:creationId xmlns:a16="http://schemas.microsoft.com/office/drawing/2014/main" id="{DC72489C-77BC-43D8-9B7B-D46DCE1C90E6}"/>
              </a:ext>
            </a:extLst>
          </p:cNvPr>
          <p:cNvSpPr txBox="1"/>
          <p:nvPr/>
        </p:nvSpPr>
        <p:spPr>
          <a:xfrm>
            <a:off x="706011" y="297626"/>
            <a:ext cx="3703617" cy="400110"/>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アンケート結果をまとめると･･･</a:t>
            </a:r>
          </a:p>
        </p:txBody>
      </p:sp>
      <p:sp>
        <p:nvSpPr>
          <p:cNvPr id="3" name="矢印: 下 2">
            <a:extLst>
              <a:ext uri="{FF2B5EF4-FFF2-40B4-BE49-F238E27FC236}">
                <a16:creationId xmlns:a16="http://schemas.microsoft.com/office/drawing/2014/main" id="{1D574C2A-AF0A-4295-A34F-955DBA5FC479}"/>
              </a:ext>
            </a:extLst>
          </p:cNvPr>
          <p:cNvSpPr/>
          <p:nvPr/>
        </p:nvSpPr>
        <p:spPr>
          <a:xfrm>
            <a:off x="2716707" y="2401783"/>
            <a:ext cx="1455420" cy="635844"/>
          </a:xfrm>
          <a:prstGeom prst="downArrow">
            <a:avLst>
              <a:gd name="adj1" fmla="val 50000"/>
              <a:gd name="adj2" fmla="val 5838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300" dirty="0">
                <a:latin typeface="UD デジタル 教科書体 NK-B" panose="02020700000000000000" pitchFamily="18" charset="-128"/>
                <a:ea typeface="UD デジタル 教科書体 NK-B" panose="02020700000000000000" pitchFamily="18" charset="-128"/>
              </a:rPr>
              <a:t>方向性</a:t>
            </a:r>
          </a:p>
        </p:txBody>
      </p:sp>
      <p:sp>
        <p:nvSpPr>
          <p:cNvPr id="18" name="四角形: 角を丸くする 17">
            <a:extLst>
              <a:ext uri="{FF2B5EF4-FFF2-40B4-BE49-F238E27FC236}">
                <a16:creationId xmlns:a16="http://schemas.microsoft.com/office/drawing/2014/main" id="{1285ED63-2241-4CB4-BE4A-B5263E6E0243}"/>
              </a:ext>
            </a:extLst>
          </p:cNvPr>
          <p:cNvSpPr/>
          <p:nvPr/>
        </p:nvSpPr>
        <p:spPr>
          <a:xfrm>
            <a:off x="300682" y="7823102"/>
            <a:ext cx="2416025" cy="4968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dirty="0">
                <a:latin typeface="UD デジタル 教科書体 NK-B" panose="02020700000000000000" pitchFamily="18" charset="-128"/>
                <a:ea typeface="UD デジタル 教科書体 NK-B" panose="02020700000000000000" pitchFamily="18" charset="-128"/>
              </a:rPr>
              <a:t>Q&amp;A</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四角形: 角を丸くする 6">
            <a:extLst>
              <a:ext uri="{FF2B5EF4-FFF2-40B4-BE49-F238E27FC236}">
                <a16:creationId xmlns:a16="http://schemas.microsoft.com/office/drawing/2014/main" id="{110B7BAE-E995-47A3-A526-182F9A68BC17}"/>
              </a:ext>
            </a:extLst>
          </p:cNvPr>
          <p:cNvSpPr/>
          <p:nvPr/>
        </p:nvSpPr>
        <p:spPr>
          <a:xfrm>
            <a:off x="3105056" y="7853183"/>
            <a:ext cx="3519765" cy="1670273"/>
          </a:xfrm>
          <a:prstGeom prst="roundRect">
            <a:avLst>
              <a:gd name="adj" fmla="val 12005"/>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a:latin typeface="HG丸ｺﾞｼｯｸM-PRO" panose="020F0600000000000000" pitchFamily="50" charset="-128"/>
                <a:ea typeface="HG丸ｺﾞｼｯｸM-PRO" panose="020F0600000000000000" pitchFamily="50" charset="-128"/>
              </a:rPr>
              <a:t>　三島市では部活動の加入は任意です。</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「入っていないと不利になる」ことはありません。高校受検の際に学校が作成する書類には、学習面・生活面以外に、ボランティア活動や特技等についての実績、活動内容を書くことになっています。　</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その中で「部活動」について書かれることもあります。</a:t>
            </a:r>
          </a:p>
        </p:txBody>
      </p:sp>
      <p:grpSp>
        <p:nvGrpSpPr>
          <p:cNvPr id="8" name="グループ化 7">
            <a:extLst>
              <a:ext uri="{FF2B5EF4-FFF2-40B4-BE49-F238E27FC236}">
                <a16:creationId xmlns:a16="http://schemas.microsoft.com/office/drawing/2014/main" id="{033EBDB2-66B6-4C10-B79B-6F845474280D}"/>
              </a:ext>
            </a:extLst>
          </p:cNvPr>
          <p:cNvGrpSpPr/>
          <p:nvPr/>
        </p:nvGrpSpPr>
        <p:grpSpPr>
          <a:xfrm>
            <a:off x="262061" y="8452460"/>
            <a:ext cx="2759631" cy="1070996"/>
            <a:chOff x="-137832" y="7667173"/>
            <a:chExt cx="3019752" cy="1070996"/>
          </a:xfrm>
        </p:grpSpPr>
        <p:sp>
          <p:nvSpPr>
            <p:cNvPr id="6" name="吹き出し: 角を丸めた四角形 5">
              <a:extLst>
                <a:ext uri="{FF2B5EF4-FFF2-40B4-BE49-F238E27FC236}">
                  <a16:creationId xmlns:a16="http://schemas.microsoft.com/office/drawing/2014/main" id="{368FA449-FBF3-43B5-A6F1-36F9B31A2F3D}"/>
                </a:ext>
              </a:extLst>
            </p:cNvPr>
            <p:cNvSpPr/>
            <p:nvPr/>
          </p:nvSpPr>
          <p:spPr>
            <a:xfrm>
              <a:off x="568376" y="7667173"/>
              <a:ext cx="2313544" cy="1043314"/>
            </a:xfrm>
            <a:prstGeom prst="wedgeRoundRectCallout">
              <a:avLst>
                <a:gd name="adj1" fmla="val -58267"/>
                <a:gd name="adj2" fmla="val 221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HG丸ｺﾞｼｯｸM-PRO" panose="020F0600000000000000" pitchFamily="50" charset="-128"/>
                  <a:ea typeface="HG丸ｺﾞｼｯｸM-PRO" panose="020F0600000000000000" pitchFamily="50" charset="-128"/>
                </a:rPr>
                <a:t>　部活動の加入が、高校進学に影響するの？</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部活動に入っていないと、入試に不利になるの？</a:t>
              </a:r>
            </a:p>
          </p:txBody>
        </p:sp>
        <p:pic>
          <p:nvPicPr>
            <p:cNvPr id="1026" name="Picture 2" descr="青年の表情のイラスト「目がハート・疑問・居眠り・照れ」 | かわいいフリー素材集 いらすとや">
              <a:extLst>
                <a:ext uri="{FF2B5EF4-FFF2-40B4-BE49-F238E27FC236}">
                  <a16:creationId xmlns:a16="http://schemas.microsoft.com/office/drawing/2014/main" id="{38E51452-7D81-430E-A7CA-458B4BF63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32" y="7784995"/>
              <a:ext cx="706208" cy="95317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テキスト ボックス 3">
            <a:extLst>
              <a:ext uri="{FF2B5EF4-FFF2-40B4-BE49-F238E27FC236}">
                <a16:creationId xmlns:a16="http://schemas.microsoft.com/office/drawing/2014/main" id="{88F95668-29F8-4B04-B5C8-5AF845134518}"/>
              </a:ext>
            </a:extLst>
          </p:cNvPr>
          <p:cNvSpPr txBox="1"/>
          <p:nvPr/>
        </p:nvSpPr>
        <p:spPr>
          <a:xfrm>
            <a:off x="126290" y="9585231"/>
            <a:ext cx="6653497"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　意識調査の中で多かった声です。今後も、アンケート等を行い、いただいた質問に答えていきます！</a:t>
            </a:r>
          </a:p>
        </p:txBody>
      </p:sp>
      <p:grpSp>
        <p:nvGrpSpPr>
          <p:cNvPr id="30" name="グループ化 29">
            <a:extLst>
              <a:ext uri="{FF2B5EF4-FFF2-40B4-BE49-F238E27FC236}">
                <a16:creationId xmlns:a16="http://schemas.microsoft.com/office/drawing/2014/main" id="{3C1F6EB6-E9B9-41E9-84AA-19342880C89C}"/>
              </a:ext>
            </a:extLst>
          </p:cNvPr>
          <p:cNvGrpSpPr/>
          <p:nvPr/>
        </p:nvGrpSpPr>
        <p:grpSpPr>
          <a:xfrm>
            <a:off x="2017834" y="4419458"/>
            <a:ext cx="2779129" cy="590601"/>
            <a:chOff x="1496921" y="3997540"/>
            <a:chExt cx="2779129" cy="590601"/>
          </a:xfrm>
        </p:grpSpPr>
        <p:sp>
          <p:nvSpPr>
            <p:cNvPr id="81" name="楕円 80">
              <a:extLst>
                <a:ext uri="{FF2B5EF4-FFF2-40B4-BE49-F238E27FC236}">
                  <a16:creationId xmlns:a16="http://schemas.microsoft.com/office/drawing/2014/main" id="{22CDBC66-E1DC-449D-BD6D-EC9B423F6A99}"/>
                </a:ext>
              </a:extLst>
            </p:cNvPr>
            <p:cNvSpPr>
              <a:spLocks noChangeAspect="1"/>
            </p:cNvSpPr>
            <p:nvPr/>
          </p:nvSpPr>
          <p:spPr>
            <a:xfrm>
              <a:off x="3697233" y="4219509"/>
              <a:ext cx="304491" cy="29535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600" b="1" dirty="0">
                  <a:latin typeface="HG丸ｺﾞｼｯｸM-PRO" panose="020F0600000000000000" pitchFamily="50" charset="-128"/>
                  <a:ea typeface="HG丸ｺﾞｼｯｸM-PRO" panose="020F0600000000000000" pitchFamily="50" charset="-128"/>
                </a:rPr>
                <a:t>と</a:t>
              </a:r>
            </a:p>
          </p:txBody>
        </p:sp>
        <p:grpSp>
          <p:nvGrpSpPr>
            <p:cNvPr id="28" name="グループ化 27">
              <a:extLst>
                <a:ext uri="{FF2B5EF4-FFF2-40B4-BE49-F238E27FC236}">
                  <a16:creationId xmlns:a16="http://schemas.microsoft.com/office/drawing/2014/main" id="{58880750-AF17-47B3-AFE7-D04DAAF2D777}"/>
                </a:ext>
              </a:extLst>
            </p:cNvPr>
            <p:cNvGrpSpPr/>
            <p:nvPr/>
          </p:nvGrpSpPr>
          <p:grpSpPr>
            <a:xfrm>
              <a:off x="1496921" y="3997540"/>
              <a:ext cx="2779129" cy="590601"/>
              <a:chOff x="2074885" y="4431565"/>
              <a:chExt cx="2779129" cy="590601"/>
            </a:xfrm>
          </p:grpSpPr>
          <p:sp>
            <p:nvSpPr>
              <p:cNvPr id="82" name="楕円 81">
                <a:extLst>
                  <a:ext uri="{FF2B5EF4-FFF2-40B4-BE49-F238E27FC236}">
                    <a16:creationId xmlns:a16="http://schemas.microsoft.com/office/drawing/2014/main" id="{632C4B8E-E5DB-4B67-975D-333843ABE9C4}"/>
                  </a:ext>
                </a:extLst>
              </p:cNvPr>
              <p:cNvSpPr>
                <a:spLocks noChangeAspect="1"/>
              </p:cNvSpPr>
              <p:nvPr/>
            </p:nvSpPr>
            <p:spPr>
              <a:xfrm>
                <a:off x="4549523" y="4629809"/>
                <a:ext cx="304491" cy="29535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600" b="1" dirty="0">
                    <a:latin typeface="HG丸ｺﾞｼｯｸM-PRO" panose="020F0600000000000000" pitchFamily="50" charset="-128"/>
                    <a:ea typeface="HG丸ｺﾞｼｯｸM-PRO" panose="020F0600000000000000" pitchFamily="50" charset="-128"/>
                  </a:rPr>
                  <a:t>は</a:t>
                </a:r>
              </a:p>
            </p:txBody>
          </p:sp>
          <p:grpSp>
            <p:nvGrpSpPr>
              <p:cNvPr id="46" name="グループ化 45">
                <a:extLst>
                  <a:ext uri="{FF2B5EF4-FFF2-40B4-BE49-F238E27FC236}">
                    <a16:creationId xmlns:a16="http://schemas.microsoft.com/office/drawing/2014/main" id="{C94C5615-B235-4308-9DF3-C87C35B32853}"/>
                  </a:ext>
                </a:extLst>
              </p:cNvPr>
              <p:cNvGrpSpPr/>
              <p:nvPr/>
            </p:nvGrpSpPr>
            <p:grpSpPr>
              <a:xfrm>
                <a:off x="2074885" y="4431565"/>
                <a:ext cx="2539671" cy="590601"/>
                <a:chOff x="1521450" y="4365976"/>
                <a:chExt cx="2539671" cy="566137"/>
              </a:xfrm>
            </p:grpSpPr>
            <p:grpSp>
              <p:nvGrpSpPr>
                <p:cNvPr id="45" name="グループ化 44">
                  <a:extLst>
                    <a:ext uri="{FF2B5EF4-FFF2-40B4-BE49-F238E27FC236}">
                      <a16:creationId xmlns:a16="http://schemas.microsoft.com/office/drawing/2014/main" id="{4919C6EE-9718-49E1-BE0D-5FC948C618D3}"/>
                    </a:ext>
                  </a:extLst>
                </p:cNvPr>
                <p:cNvGrpSpPr/>
                <p:nvPr/>
              </p:nvGrpSpPr>
              <p:grpSpPr>
                <a:xfrm>
                  <a:off x="1521450" y="4365976"/>
                  <a:ext cx="2287491" cy="566137"/>
                  <a:chOff x="1521450" y="4365976"/>
                  <a:chExt cx="2287491" cy="566137"/>
                </a:xfrm>
              </p:grpSpPr>
              <p:grpSp>
                <p:nvGrpSpPr>
                  <p:cNvPr id="44" name="グループ化 43">
                    <a:extLst>
                      <a:ext uri="{FF2B5EF4-FFF2-40B4-BE49-F238E27FC236}">
                        <a16:creationId xmlns:a16="http://schemas.microsoft.com/office/drawing/2014/main" id="{C97317A0-9A83-4FF1-85E5-9F2128427CAC}"/>
                      </a:ext>
                    </a:extLst>
                  </p:cNvPr>
                  <p:cNvGrpSpPr/>
                  <p:nvPr/>
                </p:nvGrpSpPr>
                <p:grpSpPr>
                  <a:xfrm>
                    <a:off x="1521450" y="4365976"/>
                    <a:ext cx="2287491" cy="566137"/>
                    <a:chOff x="1521450" y="4365976"/>
                    <a:chExt cx="2287491" cy="566137"/>
                  </a:xfrm>
                </p:grpSpPr>
                <p:grpSp>
                  <p:nvGrpSpPr>
                    <p:cNvPr id="32" name="グループ化 31">
                      <a:extLst>
                        <a:ext uri="{FF2B5EF4-FFF2-40B4-BE49-F238E27FC236}">
                          <a16:creationId xmlns:a16="http://schemas.microsoft.com/office/drawing/2014/main" id="{2F56B96B-6F40-4C8B-A1CA-9CA1FF3974D1}"/>
                        </a:ext>
                      </a:extLst>
                    </p:cNvPr>
                    <p:cNvGrpSpPr/>
                    <p:nvPr/>
                  </p:nvGrpSpPr>
                  <p:grpSpPr>
                    <a:xfrm>
                      <a:off x="1521450" y="4367682"/>
                      <a:ext cx="2287491" cy="564431"/>
                      <a:chOff x="1521450" y="4367682"/>
                      <a:chExt cx="2287491" cy="564431"/>
                    </a:xfrm>
                  </p:grpSpPr>
                  <p:grpSp>
                    <p:nvGrpSpPr>
                      <p:cNvPr id="25" name="グループ化 24">
                        <a:extLst>
                          <a:ext uri="{FF2B5EF4-FFF2-40B4-BE49-F238E27FC236}">
                            <a16:creationId xmlns:a16="http://schemas.microsoft.com/office/drawing/2014/main" id="{F4A14EEE-CA89-4F65-AEF4-210EF7497FEC}"/>
                          </a:ext>
                        </a:extLst>
                      </p:cNvPr>
                      <p:cNvGrpSpPr/>
                      <p:nvPr/>
                    </p:nvGrpSpPr>
                    <p:grpSpPr>
                      <a:xfrm>
                        <a:off x="1521450" y="4367682"/>
                        <a:ext cx="2287491" cy="564431"/>
                        <a:chOff x="1521450" y="4367682"/>
                        <a:chExt cx="2287491" cy="564431"/>
                      </a:xfrm>
                    </p:grpSpPr>
                    <p:sp>
                      <p:nvSpPr>
                        <p:cNvPr id="48" name="楕円 47">
                          <a:extLst>
                            <a:ext uri="{FF2B5EF4-FFF2-40B4-BE49-F238E27FC236}">
                              <a16:creationId xmlns:a16="http://schemas.microsoft.com/office/drawing/2014/main" id="{FA4F2EA0-24C7-4028-A8F2-98AE67DD5C93}"/>
                            </a:ext>
                          </a:extLst>
                        </p:cNvPr>
                        <p:cNvSpPr>
                          <a:spLocks noChangeAspect="1"/>
                        </p:cNvSpPr>
                        <p:nvPr/>
                      </p:nvSpPr>
                      <p:spPr>
                        <a:xfrm>
                          <a:off x="2470491" y="4367682"/>
                          <a:ext cx="462836" cy="44894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p>
                      </p:txBody>
                    </p:sp>
                    <p:sp>
                      <p:nvSpPr>
                        <p:cNvPr id="55" name="楕円 54">
                          <a:extLst>
                            <a:ext uri="{FF2B5EF4-FFF2-40B4-BE49-F238E27FC236}">
                              <a16:creationId xmlns:a16="http://schemas.microsoft.com/office/drawing/2014/main" id="{AE538BBD-002F-47BF-9F00-FE2B662E1C7D}"/>
                            </a:ext>
                          </a:extLst>
                        </p:cNvPr>
                        <p:cNvSpPr>
                          <a:spLocks noChangeAspect="1"/>
                        </p:cNvSpPr>
                        <p:nvPr/>
                      </p:nvSpPr>
                      <p:spPr>
                        <a:xfrm>
                          <a:off x="2014643" y="4453547"/>
                          <a:ext cx="462836" cy="44894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56" name="楕円 55">
                          <a:extLst>
                            <a:ext uri="{FF2B5EF4-FFF2-40B4-BE49-F238E27FC236}">
                              <a16:creationId xmlns:a16="http://schemas.microsoft.com/office/drawing/2014/main" id="{A5C643B1-AF54-45E7-8F3A-25E49466648A}"/>
                            </a:ext>
                          </a:extLst>
                        </p:cNvPr>
                        <p:cNvSpPr>
                          <a:spLocks noChangeAspect="1"/>
                        </p:cNvSpPr>
                        <p:nvPr/>
                      </p:nvSpPr>
                      <p:spPr>
                        <a:xfrm>
                          <a:off x="3346105" y="4419226"/>
                          <a:ext cx="462836" cy="44894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p>
                      </p:txBody>
                    </p:sp>
                    <p:sp>
                      <p:nvSpPr>
                        <p:cNvPr id="57" name="楕円 56">
                          <a:extLst>
                            <a:ext uri="{FF2B5EF4-FFF2-40B4-BE49-F238E27FC236}">
                              <a16:creationId xmlns:a16="http://schemas.microsoft.com/office/drawing/2014/main" id="{514B02B7-6D75-4806-9C98-2AC588964757}"/>
                            </a:ext>
                          </a:extLst>
                        </p:cNvPr>
                        <p:cNvSpPr>
                          <a:spLocks noChangeAspect="1"/>
                        </p:cNvSpPr>
                        <p:nvPr/>
                      </p:nvSpPr>
                      <p:spPr>
                        <a:xfrm>
                          <a:off x="2896008" y="4483164"/>
                          <a:ext cx="462836" cy="44894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B814D1A6-27A0-4D3D-8A5C-5352B435DA55}"/>
                            </a:ext>
                          </a:extLst>
                        </p:cNvPr>
                        <p:cNvSpPr>
                          <a:spLocks noChangeAspect="1"/>
                        </p:cNvSpPr>
                        <p:nvPr/>
                      </p:nvSpPr>
                      <p:spPr>
                        <a:xfrm>
                          <a:off x="1521450" y="4386446"/>
                          <a:ext cx="532013" cy="5160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p>
                      </p:txBody>
                    </p:sp>
                  </p:grpSp>
                  <p:sp>
                    <p:nvSpPr>
                      <p:cNvPr id="27" name="テキスト ボックス 26">
                        <a:extLst>
                          <a:ext uri="{FF2B5EF4-FFF2-40B4-BE49-F238E27FC236}">
                            <a16:creationId xmlns:a16="http://schemas.microsoft.com/office/drawing/2014/main" id="{5542F4E6-E35C-4490-B41B-B2074C4773A3}"/>
                          </a:ext>
                        </a:extLst>
                      </p:cNvPr>
                      <p:cNvSpPr txBox="1"/>
                      <p:nvPr/>
                    </p:nvSpPr>
                    <p:spPr>
                      <a:xfrm rot="21272223">
                        <a:off x="1543615" y="4371749"/>
                        <a:ext cx="712937"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地</a:t>
                        </a:r>
                      </a:p>
                    </p:txBody>
                  </p:sp>
                  <p:sp>
                    <p:nvSpPr>
                      <p:cNvPr id="58" name="テキスト ボックス 57">
                        <a:extLst>
                          <a:ext uri="{FF2B5EF4-FFF2-40B4-BE49-F238E27FC236}">
                            <a16:creationId xmlns:a16="http://schemas.microsoft.com/office/drawing/2014/main" id="{FD7839B8-C9D1-4D8F-A106-D0332FD4796F}"/>
                          </a:ext>
                        </a:extLst>
                      </p:cNvPr>
                      <p:cNvSpPr txBox="1"/>
                      <p:nvPr/>
                    </p:nvSpPr>
                    <p:spPr>
                      <a:xfrm rot="261959">
                        <a:off x="2021028" y="4456217"/>
                        <a:ext cx="712937"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域</a:t>
                        </a:r>
                      </a:p>
                    </p:txBody>
                  </p:sp>
                </p:grpSp>
                <p:sp>
                  <p:nvSpPr>
                    <p:cNvPr id="59" name="テキスト ボックス 58">
                      <a:extLst>
                        <a:ext uri="{FF2B5EF4-FFF2-40B4-BE49-F238E27FC236}">
                          <a16:creationId xmlns:a16="http://schemas.microsoft.com/office/drawing/2014/main" id="{5DBE504A-5F35-4171-888E-A3DDC7EE5773}"/>
                        </a:ext>
                      </a:extLst>
                    </p:cNvPr>
                    <p:cNvSpPr txBox="1"/>
                    <p:nvPr/>
                  </p:nvSpPr>
                  <p:spPr>
                    <a:xfrm>
                      <a:off x="2481413" y="4365976"/>
                      <a:ext cx="712937"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連</a:t>
                      </a:r>
                    </a:p>
                  </p:txBody>
                </p:sp>
              </p:grpSp>
              <p:sp>
                <p:nvSpPr>
                  <p:cNvPr id="61" name="テキスト ボックス 60">
                    <a:extLst>
                      <a:ext uri="{FF2B5EF4-FFF2-40B4-BE49-F238E27FC236}">
                        <a16:creationId xmlns:a16="http://schemas.microsoft.com/office/drawing/2014/main" id="{15DB9BB2-3CC1-4ABD-BAD0-419B84B09542}"/>
                      </a:ext>
                    </a:extLst>
                  </p:cNvPr>
                  <p:cNvSpPr txBox="1"/>
                  <p:nvPr/>
                </p:nvSpPr>
                <p:spPr>
                  <a:xfrm rot="335408">
                    <a:off x="2908050" y="4487627"/>
                    <a:ext cx="712937"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携</a:t>
                    </a:r>
                  </a:p>
                </p:txBody>
              </p:sp>
            </p:grpSp>
            <p:sp>
              <p:nvSpPr>
                <p:cNvPr id="62" name="テキスト ボックス 61">
                  <a:extLst>
                    <a:ext uri="{FF2B5EF4-FFF2-40B4-BE49-F238E27FC236}">
                      <a16:creationId xmlns:a16="http://schemas.microsoft.com/office/drawing/2014/main" id="{555AAF9D-DECE-420A-BE53-2F8C421ACFE0}"/>
                    </a:ext>
                  </a:extLst>
                </p:cNvPr>
                <p:cNvSpPr txBox="1"/>
                <p:nvPr/>
              </p:nvSpPr>
              <p:spPr>
                <a:xfrm>
                  <a:off x="3348184" y="4421313"/>
                  <a:ext cx="712937"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等</a:t>
                  </a:r>
                </a:p>
              </p:txBody>
            </p:sp>
          </p:grpSp>
        </p:grpSp>
      </p:grpSp>
      <p:pic>
        <p:nvPicPr>
          <p:cNvPr id="60" name="Picture 2" descr="学校(小学校・中学校・高校）の かわいい 無料（フリー）イラスト素材 | 商用フリー(無料)のイラスト素材なら「イラストマンション」">
            <a:extLst>
              <a:ext uri="{FF2B5EF4-FFF2-40B4-BE49-F238E27FC236}">
                <a16:creationId xmlns:a16="http://schemas.microsoft.com/office/drawing/2014/main" id="{D511245F-2074-44EB-A47E-FE9ED4F642D4}"/>
              </a:ext>
            </a:extLst>
          </p:cNvPr>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7131" y="5876047"/>
            <a:ext cx="675218" cy="71965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学校(小学校・中学校・高校）の かわいい 無料（フリー）イラスト素材 | 商用フリー(無料)のイラスト素材なら「イラストマンション」">
            <a:extLst>
              <a:ext uri="{FF2B5EF4-FFF2-40B4-BE49-F238E27FC236}">
                <a16:creationId xmlns:a16="http://schemas.microsoft.com/office/drawing/2014/main" id="{8B979F6B-4D3B-41BC-B907-92EDD74D3CAF}"/>
              </a:ext>
            </a:extLst>
          </p:cNvPr>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37110" y="5878445"/>
            <a:ext cx="675218" cy="71965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テニスのコーチのイラスト | かわいいフリー素材集 いらすとや">
            <a:extLst>
              <a:ext uri="{FF2B5EF4-FFF2-40B4-BE49-F238E27FC236}">
                <a16:creationId xmlns:a16="http://schemas.microsoft.com/office/drawing/2014/main" id="{E375BC84-AFDF-434C-AF25-D701F29CF25C}"/>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84328" y="6210962"/>
            <a:ext cx="770587" cy="700051"/>
          </a:xfrm>
          <a:prstGeom prst="rect">
            <a:avLst/>
          </a:prstGeom>
          <a:noFill/>
          <a:extLst>
            <a:ext uri="{909E8E84-426E-40DD-AFC4-6F175D3DCCD1}">
              <a14:hiddenFill xmlns:a14="http://schemas.microsoft.com/office/drawing/2010/main">
                <a:solidFill>
                  <a:srgbClr val="FFFFFF"/>
                </a:solidFill>
              </a14:hiddenFill>
            </a:ext>
          </a:extLst>
        </p:spPr>
      </p:pic>
      <p:sp>
        <p:nvSpPr>
          <p:cNvPr id="66" name="矢印: 右 65">
            <a:extLst>
              <a:ext uri="{FF2B5EF4-FFF2-40B4-BE49-F238E27FC236}">
                <a16:creationId xmlns:a16="http://schemas.microsoft.com/office/drawing/2014/main" id="{557DEF3E-B1F2-4E6C-A0F4-6B52512ED63E}"/>
              </a:ext>
            </a:extLst>
          </p:cNvPr>
          <p:cNvSpPr/>
          <p:nvPr/>
        </p:nvSpPr>
        <p:spPr>
          <a:xfrm rot="3186845">
            <a:off x="919463" y="6351882"/>
            <a:ext cx="279646" cy="224644"/>
          </a:xfrm>
          <a:prstGeom prst="rightArrow">
            <a:avLst>
              <a:gd name="adj1" fmla="val 31907"/>
              <a:gd name="adj2" fmla="val 64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7" name="矢印: 右 66">
            <a:extLst>
              <a:ext uri="{FF2B5EF4-FFF2-40B4-BE49-F238E27FC236}">
                <a16:creationId xmlns:a16="http://schemas.microsoft.com/office/drawing/2014/main" id="{8ACC36CD-7C9C-4965-ACE2-30F492FFDE78}"/>
              </a:ext>
            </a:extLst>
          </p:cNvPr>
          <p:cNvSpPr/>
          <p:nvPr/>
        </p:nvSpPr>
        <p:spPr>
          <a:xfrm rot="7657239">
            <a:off x="1841220" y="6389288"/>
            <a:ext cx="279646" cy="224644"/>
          </a:xfrm>
          <a:prstGeom prst="rightArrow">
            <a:avLst>
              <a:gd name="adj1" fmla="val 31907"/>
              <a:gd name="adj2" fmla="val 64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74" name="吹き出し: 四角形 73">
            <a:extLst>
              <a:ext uri="{FF2B5EF4-FFF2-40B4-BE49-F238E27FC236}">
                <a16:creationId xmlns:a16="http://schemas.microsoft.com/office/drawing/2014/main" id="{C36FD2D3-37B6-46CE-954A-8D20CC55FBFB}"/>
              </a:ext>
            </a:extLst>
          </p:cNvPr>
          <p:cNvSpPr/>
          <p:nvPr/>
        </p:nvSpPr>
        <p:spPr>
          <a:xfrm>
            <a:off x="2615459" y="5971339"/>
            <a:ext cx="3261957" cy="894126"/>
          </a:xfrm>
          <a:prstGeom prst="wedgeRectCallout">
            <a:avLst>
              <a:gd name="adj1" fmla="val -60531"/>
              <a:gd name="adj2" fmla="val 4557"/>
            </a:avLst>
          </a:prstGeom>
          <a:ln w="28575"/>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1100" dirty="0">
                <a:latin typeface="UD デジタル 教科書体 NK-R" panose="02020400000000000000" pitchFamily="18" charset="-128"/>
                <a:ea typeface="UD デジタル 教科書体 NK-R" panose="02020400000000000000" pitchFamily="18" charset="-128"/>
              </a:rPr>
              <a:t>　 合同部活動を実施するには、実証期間が必要となります。どの部活動で行うかを検討し、実証事業を通して課題を洗い出した上で、本格実施につなげていきます。この事業は、</a:t>
            </a:r>
            <a:r>
              <a:rPr kumimoji="1" lang="ja-JP" altLang="en-US" sz="1100" b="1" dirty="0">
                <a:solidFill>
                  <a:srgbClr val="FF0000"/>
                </a:solidFill>
                <a:latin typeface="UD デジタル 教科書体 NK-R" panose="02020400000000000000" pitchFamily="18" charset="-128"/>
                <a:ea typeface="UD デジタル 教科書体 NK-R" panose="02020400000000000000" pitchFamily="18" charset="-128"/>
              </a:rPr>
              <a:t>段階的に</a:t>
            </a:r>
            <a:r>
              <a:rPr kumimoji="1" lang="ja-JP" altLang="en-US" sz="1100" dirty="0">
                <a:latin typeface="UD デジタル 教科書体 NK-R" panose="02020400000000000000" pitchFamily="18" charset="-128"/>
                <a:ea typeface="UD デジタル 教科書体 NK-R" panose="02020400000000000000" pitchFamily="18" charset="-128"/>
              </a:rPr>
              <a:t>進めていきます。</a:t>
            </a:r>
          </a:p>
        </p:txBody>
      </p:sp>
    </p:spTree>
    <p:extLst>
      <p:ext uri="{BB962C8B-B14F-4D97-AF65-F5344CB8AC3E}">
        <p14:creationId xmlns:p14="http://schemas.microsoft.com/office/powerpoint/2010/main" val="39602433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A4 210 x 297 mm</PresentationFormat>
  <Paragraphs>84</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ＤＦ特太ゴシック体</vt:lpstr>
      <vt:lpstr>HGS創英角ｺﾞｼｯｸUB</vt:lpstr>
      <vt:lpstr>HG丸ｺﾞｼｯｸM-PRO</vt:lpstr>
      <vt:lpstr>HG創英角ｺﾞｼｯｸUB</vt:lpstr>
      <vt:lpstr>UD デジタル 教科書体 N-B</vt:lpstr>
      <vt:lpstr>UD デジタル 教科書体 NK-B</vt:lpstr>
      <vt:lpstr>UD デジタル 教科書体 NK-R</vt:lpstr>
      <vt:lpstr>メイリオ</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相磯　加奈子</dc:creator>
  <cp:lastModifiedBy>相磯　加奈子</cp:lastModifiedBy>
  <cp:revision>1</cp:revision>
  <dcterms:modified xsi:type="dcterms:W3CDTF">2024-10-03T01:57:24Z</dcterms:modified>
</cp:coreProperties>
</file>