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4" autoAdjust="0"/>
    <p:restoredTop sz="94660"/>
  </p:normalViewPr>
  <p:slideViewPr>
    <p:cSldViewPr snapToGrid="0">
      <p:cViewPr>
        <p:scale>
          <a:sx n="75" d="100"/>
          <a:sy n="75" d="100"/>
        </p:scale>
        <p:origin x="1614" y="-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375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897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085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6961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140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69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06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065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23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497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65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4D94-FC8A-4268-A4B5-691765F25BB0}" type="datetimeFigureOut">
              <a:rPr kumimoji="1" lang="ja-JP" altLang="en-US" smtClean="0"/>
              <a:t>2021/4/28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38135-53EC-419D-8891-9F7E13B73F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48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CC644AD4-3BC0-4BCC-899E-8CD956C38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300" y="434784"/>
            <a:ext cx="2586908" cy="2141744"/>
          </a:xfrm>
        </p:spPr>
        <p:txBody>
          <a:bodyPr>
            <a:normAutofit/>
          </a:bodyPr>
          <a:lstStyle/>
          <a:p>
            <a:pPr algn="l"/>
            <a:r>
              <a:rPr lang="ja-JP" altLang="en-US" sz="4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赤い羽根</a:t>
            </a:r>
            <a:endParaRPr lang="en-US" altLang="ja-JP" sz="4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4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共同募金</a:t>
            </a:r>
            <a:endParaRPr lang="en-US" altLang="ja-JP" sz="4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4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助成事業</a:t>
            </a:r>
            <a:endParaRPr lang="en-US" altLang="ja-JP" sz="4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9175E1D5-310E-400F-9AA0-AAA47A88B9CB}"/>
              </a:ext>
            </a:extLst>
          </p:cNvPr>
          <p:cNvSpPr txBox="1">
            <a:spLocks/>
          </p:cNvSpPr>
          <p:nvPr/>
        </p:nvSpPr>
        <p:spPr>
          <a:xfrm>
            <a:off x="3066850" y="449928"/>
            <a:ext cx="3385849" cy="804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令和４年度共同募金の助成希望団体を募集します</a:t>
            </a:r>
            <a:endParaRPr lang="en-US" altLang="ja-JP" sz="2000" b="1" dirty="0">
              <a:solidFill>
                <a:schemeClr val="accent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endParaRPr lang="ja-JP" altLang="en-US" sz="2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83949206-77DE-4FD9-8E2B-9405440D4B61}"/>
              </a:ext>
            </a:extLst>
          </p:cNvPr>
          <p:cNvSpPr txBox="1">
            <a:spLocks/>
          </p:cNvSpPr>
          <p:nvPr/>
        </p:nvSpPr>
        <p:spPr>
          <a:xfrm>
            <a:off x="3066850" y="1081206"/>
            <a:ext cx="3385849" cy="648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地域福祉活動を行う団体に助成します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2E42FD4-A322-45C9-B657-6AFD2D1EC7B5}"/>
              </a:ext>
            </a:extLst>
          </p:cNvPr>
          <p:cNvSpPr/>
          <p:nvPr/>
        </p:nvSpPr>
        <p:spPr>
          <a:xfrm>
            <a:off x="61812" y="2370054"/>
            <a:ext cx="30464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〔</a:t>
            </a:r>
            <a:r>
              <a:rPr lang="ja-JP" altLang="en-US" sz="36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公</a:t>
            </a:r>
            <a:r>
              <a:rPr kumimoji="1" lang="ja-JP" altLang="en-US" sz="36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募受付</a:t>
            </a:r>
            <a:r>
              <a:rPr kumimoji="1" lang="en-US" altLang="ja-JP" sz="3600" b="1" dirty="0">
                <a:solidFill>
                  <a:schemeClr val="accent2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〕</a:t>
            </a:r>
            <a:endParaRPr kumimoji="1" lang="ja-JP" altLang="en-US" sz="3600" b="1" dirty="0">
              <a:solidFill>
                <a:schemeClr val="accent2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3CF9CC54-C40F-49E3-BC40-479CB308A8D8}"/>
              </a:ext>
            </a:extLst>
          </p:cNvPr>
          <p:cNvSpPr txBox="1">
            <a:spLocks/>
          </p:cNvSpPr>
          <p:nvPr/>
        </p:nvSpPr>
        <p:spPr>
          <a:xfrm>
            <a:off x="2992208" y="1729595"/>
            <a:ext cx="3617946" cy="1191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申込期間</a:t>
            </a:r>
            <a:endParaRPr lang="en-US" altLang="ja-JP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1938" indent="-261938" algn="l"/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令和３年４月１２日（月）から　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261938" indent="-261938" algn="l"/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令和３年６月３０日（水）まで</a:t>
            </a: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9AD717B0-BA1A-4184-B8D4-FCF39BAB900C}"/>
              </a:ext>
            </a:extLst>
          </p:cNvPr>
          <p:cNvSpPr txBox="1">
            <a:spLocks/>
          </p:cNvSpPr>
          <p:nvPr/>
        </p:nvSpPr>
        <p:spPr>
          <a:xfrm>
            <a:off x="2992208" y="2676022"/>
            <a:ext cx="3617946" cy="7660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助成限度額</a:t>
            </a:r>
            <a:endParaRPr lang="en-US" altLang="ja-JP" sz="16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１団体　７０，０００円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22A1B286-A6EA-4AC3-824C-336021DF65B2}"/>
              </a:ext>
            </a:extLst>
          </p:cNvPr>
          <p:cNvSpPr txBox="1">
            <a:spLocks/>
          </p:cNvSpPr>
          <p:nvPr/>
        </p:nvSpPr>
        <p:spPr>
          <a:xfrm>
            <a:off x="2960720" y="3396247"/>
            <a:ext cx="3617946" cy="12710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1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申込方法</a:t>
            </a:r>
            <a:endParaRPr lang="en-US" altLang="ja-JP" sz="21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-180975" algn="l"/>
            <a:r>
              <a:rPr lang="ja-JP" altLang="en-US" sz="1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5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指定の申込用紙にてお申込みください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-180975" algn="l"/>
            <a:r>
              <a:rPr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本会ホームページよりダウンロード　　　　　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0975" indent="-180975" algn="l"/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または事務局にお問い合わせください</a:t>
            </a:r>
            <a:endParaRPr lang="en-US" altLang="ja-JP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319C6282-5E86-4E2D-957F-2DC0C6E05DF8}"/>
              </a:ext>
            </a:extLst>
          </p:cNvPr>
          <p:cNvSpPr txBox="1">
            <a:spLocks/>
          </p:cNvSpPr>
          <p:nvPr/>
        </p:nvSpPr>
        <p:spPr>
          <a:xfrm>
            <a:off x="3045953" y="4686300"/>
            <a:ext cx="3427642" cy="21208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助成までの流れ</a:t>
            </a:r>
            <a:endParaRPr lang="en-US" altLang="ja-JP" sz="2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187325" indent="-187325" algn="l"/>
            <a:r>
              <a:rPr lang="ja-JP" altLang="en-US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 </a:t>
            </a: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４月～６月　　公募受付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09625" indent="-809625" algn="l">
              <a:tabLst>
                <a:tab pos="895350" algn="l"/>
              </a:tabLst>
            </a:pP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　　 ８月　　配分委員会（助成の可否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09625" indent="-809625" algn="l">
              <a:tabLst>
                <a:tab pos="895350" algn="l"/>
              </a:tabLst>
            </a:pP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決定・通知）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09625" indent="-809625" algn="l">
              <a:tabLst>
                <a:tab pos="895350" algn="l"/>
              </a:tabLst>
            </a:pP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１０月～１２月　　共同募金運動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09625" indent="-809625" algn="l">
              <a:tabLst>
                <a:tab pos="895350" algn="l"/>
              </a:tabLst>
            </a:pPr>
            <a:r>
              <a:rPr lang="ja-JP" altLang="en-US" sz="1300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令和４年</a:t>
            </a: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２月　　配分委員会（助成額決定）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809625" indent="-809625" algn="l">
              <a:tabLst>
                <a:tab pos="895350" algn="l"/>
              </a:tabLst>
            </a:pPr>
            <a:r>
              <a:rPr lang="ja-JP" altLang="en-US" sz="13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３月　　助成内示</a:t>
            </a:r>
            <a:endParaRPr lang="en-US" altLang="ja-JP" sz="13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9433E01-1478-40BF-8FBE-684223BBA17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173" y="3069519"/>
            <a:ext cx="1779722" cy="1775205"/>
          </a:xfrm>
          <a:prstGeom prst="rect">
            <a:avLst/>
          </a:prstGeom>
        </p:spPr>
      </p:pic>
      <p:sp>
        <p:nvSpPr>
          <p:cNvPr id="14" name="字幕 2">
            <a:extLst>
              <a:ext uri="{FF2B5EF4-FFF2-40B4-BE49-F238E27FC236}">
                <a16:creationId xmlns:a16="http://schemas.microsoft.com/office/drawing/2014/main" id="{B072FA2A-F762-4A72-93A7-36ECACFBBA1F}"/>
              </a:ext>
            </a:extLst>
          </p:cNvPr>
          <p:cNvSpPr txBox="1">
            <a:spLocks/>
          </p:cNvSpPr>
          <p:nvPr/>
        </p:nvSpPr>
        <p:spPr>
          <a:xfrm>
            <a:off x="405300" y="7091108"/>
            <a:ext cx="6173366" cy="1716683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助成対象団体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芳賀町内で活躍する民間の非営利団体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であること。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・団体としての活動実績がおおむね１年以上であること。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政治活動、宗教活動を目的とした団体ではないこと。</a:t>
            </a: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共同募金運動を通して、課題解決の必要性や当該団体の活動を広く町民に伝え、寄付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者からの信頼に十分に応えうる組織体制を持つこと。</a:t>
            </a: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ja-JP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その他本会会長が認めるもの。</a:t>
            </a:r>
            <a:endParaRPr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922AF048-4C1F-401E-97FC-6612FF044A10}"/>
              </a:ext>
            </a:extLst>
          </p:cNvPr>
          <p:cNvSpPr txBox="1">
            <a:spLocks/>
          </p:cNvSpPr>
          <p:nvPr/>
        </p:nvSpPr>
        <p:spPr>
          <a:xfrm>
            <a:off x="399471" y="5038072"/>
            <a:ext cx="2592737" cy="1769080"/>
          </a:xfrm>
          <a:prstGeom prst="rect">
            <a:avLst/>
          </a:prstGeom>
          <a:ln w="38100">
            <a:solidFill>
              <a:srgbClr val="FF66CC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栃木県共同募金会芳賀町支会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（芳賀町社会福祉協議会内）</a:t>
            </a: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〒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321-3307 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芳賀町祖母井南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1-6-1</a:t>
            </a:r>
          </a:p>
          <a:p>
            <a:pPr algn="l"/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TEL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028-677-4711</a:t>
            </a:r>
          </a:p>
          <a:p>
            <a:pPr algn="l"/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FAX  028-677-4732</a:t>
            </a:r>
          </a:p>
          <a:p>
            <a:pPr algn="l"/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h-shakyo@atlas.plala.or.jp</a:t>
            </a:r>
          </a:p>
        </p:txBody>
      </p:sp>
    </p:spTree>
    <p:extLst>
      <p:ext uri="{BB962C8B-B14F-4D97-AF65-F5344CB8AC3E}">
        <p14:creationId xmlns:p14="http://schemas.microsoft.com/office/powerpoint/2010/main" val="4161072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</TotalTime>
  <Words>268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PC-04</dc:creator>
  <cp:lastModifiedBy>PC-04</cp:lastModifiedBy>
  <cp:revision>24</cp:revision>
  <cp:lastPrinted>2020-03-20T01:45:37Z</cp:lastPrinted>
  <dcterms:created xsi:type="dcterms:W3CDTF">2020-03-19T04:31:10Z</dcterms:created>
  <dcterms:modified xsi:type="dcterms:W3CDTF">2021-04-28T00:07:04Z</dcterms:modified>
</cp:coreProperties>
</file>