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6858000" cy="9906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p:cViewPr>
        <p:scale>
          <a:sx n="75" d="100"/>
          <a:sy n="75" d="100"/>
        </p:scale>
        <p:origin x="1680" y="-792"/>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2"/>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660380" indent="0" algn="ctr">
              <a:buNone/>
              <a:defRPr>
                <a:solidFill>
                  <a:schemeClr val="tx1">
                    <a:tint val="75000"/>
                  </a:schemeClr>
                </a:solidFill>
              </a:defRPr>
            </a:lvl2pPr>
            <a:lvl3pPr marL="1320759" indent="0" algn="ctr">
              <a:buNone/>
              <a:defRPr>
                <a:solidFill>
                  <a:schemeClr val="tx1">
                    <a:tint val="75000"/>
                  </a:schemeClr>
                </a:solidFill>
              </a:defRPr>
            </a:lvl3pPr>
            <a:lvl4pPr marL="1981139" indent="0" algn="ctr">
              <a:buNone/>
              <a:defRPr>
                <a:solidFill>
                  <a:schemeClr val="tx1">
                    <a:tint val="75000"/>
                  </a:schemeClr>
                </a:solidFill>
              </a:defRPr>
            </a:lvl4pPr>
            <a:lvl5pPr marL="2641519" indent="0" algn="ctr">
              <a:buNone/>
              <a:defRPr>
                <a:solidFill>
                  <a:schemeClr val="tx1">
                    <a:tint val="75000"/>
                  </a:schemeClr>
                </a:solidFill>
              </a:defRPr>
            </a:lvl5pPr>
            <a:lvl6pPr marL="3301898" indent="0" algn="ctr">
              <a:buNone/>
              <a:defRPr>
                <a:solidFill>
                  <a:schemeClr val="tx1">
                    <a:tint val="75000"/>
                  </a:schemeClr>
                </a:solidFill>
              </a:defRPr>
            </a:lvl6pPr>
            <a:lvl7pPr marL="3962278" indent="0" algn="ctr">
              <a:buNone/>
              <a:defRPr>
                <a:solidFill>
                  <a:schemeClr val="tx1">
                    <a:tint val="75000"/>
                  </a:schemeClr>
                </a:solidFill>
              </a:defRPr>
            </a:lvl7pPr>
            <a:lvl8pPr marL="4622658" indent="0" algn="ctr">
              <a:buNone/>
              <a:defRPr>
                <a:solidFill>
                  <a:schemeClr val="tx1">
                    <a:tint val="75000"/>
                  </a:schemeClr>
                </a:solidFill>
              </a:defRPr>
            </a:lvl8pPr>
            <a:lvl9pPr marL="5283037"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2021/2/18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729154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2021/2/18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71439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0"/>
            <a:ext cx="1543050" cy="845220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96700"/>
            <a:ext cx="4514850" cy="845220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2021/2/18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60067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2021/2/18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428047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3"/>
            <a:ext cx="5829300" cy="1967442"/>
          </a:xfrm>
        </p:spPr>
        <p:txBody>
          <a:bodyPr anchor="t"/>
          <a:lstStyle>
            <a:lvl1pPr algn="l">
              <a:defRPr sz="5778"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98586"/>
            <a:ext cx="5829300" cy="2166937"/>
          </a:xfrm>
        </p:spPr>
        <p:txBody>
          <a:bodyPr anchor="b"/>
          <a:lstStyle>
            <a:lvl1pPr marL="0" indent="0">
              <a:buNone/>
              <a:defRPr sz="2889">
                <a:solidFill>
                  <a:schemeClr val="tx1">
                    <a:tint val="75000"/>
                  </a:schemeClr>
                </a:solidFill>
              </a:defRPr>
            </a:lvl1pPr>
            <a:lvl2pPr marL="660380" indent="0">
              <a:buNone/>
              <a:defRPr sz="2600">
                <a:solidFill>
                  <a:schemeClr val="tx1">
                    <a:tint val="75000"/>
                  </a:schemeClr>
                </a:solidFill>
              </a:defRPr>
            </a:lvl2pPr>
            <a:lvl3pPr marL="1320759" indent="0">
              <a:buNone/>
              <a:defRPr sz="2311">
                <a:solidFill>
                  <a:schemeClr val="tx1">
                    <a:tint val="75000"/>
                  </a:schemeClr>
                </a:solidFill>
              </a:defRPr>
            </a:lvl3pPr>
            <a:lvl4pPr marL="1981139" indent="0">
              <a:buNone/>
              <a:defRPr sz="2022">
                <a:solidFill>
                  <a:schemeClr val="tx1">
                    <a:tint val="75000"/>
                  </a:schemeClr>
                </a:solidFill>
              </a:defRPr>
            </a:lvl4pPr>
            <a:lvl5pPr marL="2641519" indent="0">
              <a:buNone/>
              <a:defRPr sz="2022">
                <a:solidFill>
                  <a:schemeClr val="tx1">
                    <a:tint val="75000"/>
                  </a:schemeClr>
                </a:solidFill>
              </a:defRPr>
            </a:lvl5pPr>
            <a:lvl6pPr marL="3301898" indent="0">
              <a:buNone/>
              <a:defRPr sz="2022">
                <a:solidFill>
                  <a:schemeClr val="tx1">
                    <a:tint val="75000"/>
                  </a:schemeClr>
                </a:solidFill>
              </a:defRPr>
            </a:lvl6pPr>
            <a:lvl7pPr marL="3962278" indent="0">
              <a:buNone/>
              <a:defRPr sz="2022">
                <a:solidFill>
                  <a:schemeClr val="tx1">
                    <a:tint val="75000"/>
                  </a:schemeClr>
                </a:solidFill>
              </a:defRPr>
            </a:lvl7pPr>
            <a:lvl8pPr marL="4622658" indent="0">
              <a:buNone/>
              <a:defRPr sz="2022">
                <a:solidFill>
                  <a:schemeClr val="tx1">
                    <a:tint val="75000"/>
                  </a:schemeClr>
                </a:solidFill>
              </a:defRPr>
            </a:lvl8pPr>
            <a:lvl9pPr marL="5283037" indent="0">
              <a:buNone/>
              <a:defRPr sz="2022">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2021/2/18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027989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311401"/>
            <a:ext cx="3028950" cy="6537502"/>
          </a:xfrm>
        </p:spPr>
        <p:txBody>
          <a:bodyPr/>
          <a:lstStyle>
            <a:lvl1pPr>
              <a:defRPr sz="4044"/>
            </a:lvl1pPr>
            <a:lvl2pPr>
              <a:defRPr sz="3467"/>
            </a:lvl2pPr>
            <a:lvl3pPr>
              <a:defRPr sz="2889"/>
            </a:lvl3pPr>
            <a:lvl4pPr>
              <a:defRPr sz="2600"/>
            </a:lvl4pPr>
            <a:lvl5pPr>
              <a:defRPr sz="2600"/>
            </a:lvl5pPr>
            <a:lvl6pPr>
              <a:defRPr sz="2600"/>
            </a:lvl6pPr>
            <a:lvl7pPr>
              <a:defRPr sz="2600"/>
            </a:lvl7pPr>
            <a:lvl8pPr>
              <a:defRPr sz="2600"/>
            </a:lvl8pPr>
            <a:lvl9pPr>
              <a:defRPr sz="2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311401"/>
            <a:ext cx="3028950" cy="6537502"/>
          </a:xfrm>
        </p:spPr>
        <p:txBody>
          <a:bodyPr/>
          <a:lstStyle>
            <a:lvl1pPr>
              <a:defRPr sz="4044"/>
            </a:lvl1pPr>
            <a:lvl2pPr>
              <a:defRPr sz="3467"/>
            </a:lvl2pPr>
            <a:lvl3pPr>
              <a:defRPr sz="2889"/>
            </a:lvl3pPr>
            <a:lvl4pPr>
              <a:defRPr sz="2600"/>
            </a:lvl4pPr>
            <a:lvl5pPr>
              <a:defRPr sz="2600"/>
            </a:lvl5pPr>
            <a:lvl6pPr>
              <a:defRPr sz="2600"/>
            </a:lvl6pPr>
            <a:lvl7pPr>
              <a:defRPr sz="2600"/>
            </a:lvl7pPr>
            <a:lvl8pPr>
              <a:defRPr sz="2600"/>
            </a:lvl8pPr>
            <a:lvl9pPr>
              <a:defRPr sz="2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2021/2/18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258555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217385"/>
            <a:ext cx="3030141" cy="924101"/>
          </a:xfrm>
        </p:spPr>
        <p:txBody>
          <a:bodyPr anchor="b"/>
          <a:lstStyle>
            <a:lvl1pPr marL="0" indent="0">
              <a:buNone/>
              <a:defRPr sz="3467" b="1"/>
            </a:lvl1pPr>
            <a:lvl2pPr marL="660380" indent="0">
              <a:buNone/>
              <a:defRPr sz="2889" b="1"/>
            </a:lvl2pPr>
            <a:lvl3pPr marL="1320759" indent="0">
              <a:buNone/>
              <a:defRPr sz="2600" b="1"/>
            </a:lvl3pPr>
            <a:lvl4pPr marL="1981139" indent="0">
              <a:buNone/>
              <a:defRPr sz="2311" b="1"/>
            </a:lvl4pPr>
            <a:lvl5pPr marL="2641519" indent="0">
              <a:buNone/>
              <a:defRPr sz="2311" b="1"/>
            </a:lvl5pPr>
            <a:lvl6pPr marL="3301898" indent="0">
              <a:buNone/>
              <a:defRPr sz="2311" b="1"/>
            </a:lvl6pPr>
            <a:lvl7pPr marL="3962278" indent="0">
              <a:buNone/>
              <a:defRPr sz="2311" b="1"/>
            </a:lvl7pPr>
            <a:lvl8pPr marL="4622658" indent="0">
              <a:buNone/>
              <a:defRPr sz="2311" b="1"/>
            </a:lvl8pPr>
            <a:lvl9pPr marL="5283037" indent="0">
              <a:buNone/>
              <a:defRPr sz="2311"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3467"/>
            </a:lvl1pPr>
            <a:lvl2pPr>
              <a:defRPr sz="2889"/>
            </a:lvl2pPr>
            <a:lvl3pPr>
              <a:defRPr sz="2600"/>
            </a:lvl3pPr>
            <a:lvl4pPr>
              <a:defRPr sz="2311"/>
            </a:lvl4pPr>
            <a:lvl5pPr>
              <a:defRPr sz="2311"/>
            </a:lvl5pPr>
            <a:lvl6pPr>
              <a:defRPr sz="2311"/>
            </a:lvl6pPr>
            <a:lvl7pPr>
              <a:defRPr sz="2311"/>
            </a:lvl7pPr>
            <a:lvl8pPr>
              <a:defRPr sz="2311"/>
            </a:lvl8pPr>
            <a:lvl9pPr>
              <a:defRPr sz="2311"/>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69" y="2217385"/>
            <a:ext cx="3031331" cy="924101"/>
          </a:xfrm>
        </p:spPr>
        <p:txBody>
          <a:bodyPr anchor="b"/>
          <a:lstStyle>
            <a:lvl1pPr marL="0" indent="0">
              <a:buNone/>
              <a:defRPr sz="3467" b="1"/>
            </a:lvl1pPr>
            <a:lvl2pPr marL="660380" indent="0">
              <a:buNone/>
              <a:defRPr sz="2889" b="1"/>
            </a:lvl2pPr>
            <a:lvl3pPr marL="1320759" indent="0">
              <a:buNone/>
              <a:defRPr sz="2600" b="1"/>
            </a:lvl3pPr>
            <a:lvl4pPr marL="1981139" indent="0">
              <a:buNone/>
              <a:defRPr sz="2311" b="1"/>
            </a:lvl4pPr>
            <a:lvl5pPr marL="2641519" indent="0">
              <a:buNone/>
              <a:defRPr sz="2311" b="1"/>
            </a:lvl5pPr>
            <a:lvl6pPr marL="3301898" indent="0">
              <a:buNone/>
              <a:defRPr sz="2311" b="1"/>
            </a:lvl6pPr>
            <a:lvl7pPr marL="3962278" indent="0">
              <a:buNone/>
              <a:defRPr sz="2311" b="1"/>
            </a:lvl7pPr>
            <a:lvl8pPr marL="4622658" indent="0">
              <a:buNone/>
              <a:defRPr sz="2311" b="1"/>
            </a:lvl8pPr>
            <a:lvl9pPr marL="5283037" indent="0">
              <a:buNone/>
              <a:defRPr sz="2311"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69" y="3141486"/>
            <a:ext cx="3031331" cy="5707416"/>
          </a:xfrm>
        </p:spPr>
        <p:txBody>
          <a:bodyPr/>
          <a:lstStyle>
            <a:lvl1pPr>
              <a:defRPr sz="3467"/>
            </a:lvl1pPr>
            <a:lvl2pPr>
              <a:defRPr sz="2889"/>
            </a:lvl2pPr>
            <a:lvl3pPr>
              <a:defRPr sz="2600"/>
            </a:lvl3pPr>
            <a:lvl4pPr>
              <a:defRPr sz="2311"/>
            </a:lvl4pPr>
            <a:lvl5pPr>
              <a:defRPr sz="2311"/>
            </a:lvl5pPr>
            <a:lvl6pPr>
              <a:defRPr sz="2311"/>
            </a:lvl6pPr>
            <a:lvl7pPr>
              <a:defRPr sz="2311"/>
            </a:lvl7pPr>
            <a:lvl8pPr>
              <a:defRPr sz="2311"/>
            </a:lvl8pPr>
            <a:lvl9pPr>
              <a:defRPr sz="2311"/>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372D545-8467-428C-B4B7-668AFE11EB3F}" type="datetimeFigureOut">
              <a:rPr kumimoji="1" lang="ja-JP" altLang="en-US" smtClean="0"/>
              <a:t>2021/2/18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79646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372D545-8467-428C-B4B7-668AFE11EB3F}" type="datetimeFigureOut">
              <a:rPr kumimoji="1" lang="ja-JP" altLang="en-US" smtClean="0"/>
              <a:t>2021/2/18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75793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372D545-8467-428C-B4B7-668AFE11EB3F}" type="datetimeFigureOut">
              <a:rPr kumimoji="1" lang="ja-JP" altLang="en-US" smtClean="0"/>
              <a:t>2021/2/18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834724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4405"/>
            <a:ext cx="2256235" cy="1678517"/>
          </a:xfrm>
        </p:spPr>
        <p:txBody>
          <a:bodyPr anchor="b"/>
          <a:lstStyle>
            <a:lvl1pPr algn="l">
              <a:defRPr sz="2889"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7" y="394406"/>
            <a:ext cx="3833813" cy="8454497"/>
          </a:xfrm>
        </p:spPr>
        <p:txBody>
          <a:bodyPr/>
          <a:lstStyle>
            <a:lvl1pPr>
              <a:defRPr sz="4622"/>
            </a:lvl1pPr>
            <a:lvl2pPr>
              <a:defRPr sz="4044"/>
            </a:lvl2pPr>
            <a:lvl3pPr>
              <a:defRPr sz="3467"/>
            </a:lvl3pPr>
            <a:lvl4pPr>
              <a:defRPr sz="2889"/>
            </a:lvl4pPr>
            <a:lvl5pPr>
              <a:defRPr sz="2889"/>
            </a:lvl5pPr>
            <a:lvl6pPr>
              <a:defRPr sz="2889"/>
            </a:lvl6pPr>
            <a:lvl7pPr>
              <a:defRPr sz="2889"/>
            </a:lvl7pPr>
            <a:lvl8pPr>
              <a:defRPr sz="2889"/>
            </a:lvl8pPr>
            <a:lvl9pPr>
              <a:defRPr sz="2889"/>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0" y="2072923"/>
            <a:ext cx="2256235" cy="6775980"/>
          </a:xfrm>
        </p:spPr>
        <p:txBody>
          <a:bodyPr/>
          <a:lstStyle>
            <a:lvl1pPr marL="0" indent="0">
              <a:buNone/>
              <a:defRPr sz="2022"/>
            </a:lvl1pPr>
            <a:lvl2pPr marL="660380" indent="0">
              <a:buNone/>
              <a:defRPr sz="1733"/>
            </a:lvl2pPr>
            <a:lvl3pPr marL="1320759" indent="0">
              <a:buNone/>
              <a:defRPr sz="1444"/>
            </a:lvl3pPr>
            <a:lvl4pPr marL="1981139" indent="0">
              <a:buNone/>
              <a:defRPr sz="1300"/>
            </a:lvl4pPr>
            <a:lvl5pPr marL="2641519" indent="0">
              <a:buNone/>
              <a:defRPr sz="1300"/>
            </a:lvl5pPr>
            <a:lvl6pPr marL="3301898" indent="0">
              <a:buNone/>
              <a:defRPr sz="1300"/>
            </a:lvl6pPr>
            <a:lvl7pPr marL="3962278" indent="0">
              <a:buNone/>
              <a:defRPr sz="1300"/>
            </a:lvl7pPr>
            <a:lvl8pPr marL="4622658" indent="0">
              <a:buNone/>
              <a:defRPr sz="1300"/>
            </a:lvl8pPr>
            <a:lvl9pPr marL="5283037" indent="0">
              <a:buNone/>
              <a:defRPr sz="13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2021/2/18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26694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anchor="b"/>
          <a:lstStyle>
            <a:lvl1pPr algn="l">
              <a:defRPr sz="2889"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4622"/>
            </a:lvl1pPr>
            <a:lvl2pPr marL="660380" indent="0">
              <a:buNone/>
              <a:defRPr sz="4044"/>
            </a:lvl2pPr>
            <a:lvl3pPr marL="1320759" indent="0">
              <a:buNone/>
              <a:defRPr sz="3467"/>
            </a:lvl3pPr>
            <a:lvl4pPr marL="1981139" indent="0">
              <a:buNone/>
              <a:defRPr sz="2889"/>
            </a:lvl4pPr>
            <a:lvl5pPr marL="2641519" indent="0">
              <a:buNone/>
              <a:defRPr sz="2889"/>
            </a:lvl5pPr>
            <a:lvl6pPr marL="3301898" indent="0">
              <a:buNone/>
              <a:defRPr sz="2889"/>
            </a:lvl6pPr>
            <a:lvl7pPr marL="3962278" indent="0">
              <a:buNone/>
              <a:defRPr sz="2889"/>
            </a:lvl7pPr>
            <a:lvl8pPr marL="4622658" indent="0">
              <a:buNone/>
              <a:defRPr sz="2889"/>
            </a:lvl8pPr>
            <a:lvl9pPr marL="5283037" indent="0">
              <a:buNone/>
              <a:defRPr sz="2889"/>
            </a:lvl9pPr>
          </a:lstStyle>
          <a:p>
            <a:r>
              <a:rPr kumimoji="1" lang="ja-JP" altLang="en-US"/>
              <a:t>図を追加</a:t>
            </a:r>
          </a:p>
        </p:txBody>
      </p:sp>
      <p:sp>
        <p:nvSpPr>
          <p:cNvPr id="4" name="テキスト プレースホルダー 3"/>
          <p:cNvSpPr>
            <a:spLocks noGrp="1"/>
          </p:cNvSpPr>
          <p:nvPr>
            <p:ph type="body" sz="half" idx="2"/>
          </p:nvPr>
        </p:nvSpPr>
        <p:spPr>
          <a:xfrm>
            <a:off x="1344216" y="7752822"/>
            <a:ext cx="4114800" cy="1162578"/>
          </a:xfrm>
        </p:spPr>
        <p:txBody>
          <a:bodyPr/>
          <a:lstStyle>
            <a:lvl1pPr marL="0" indent="0">
              <a:buNone/>
              <a:defRPr sz="2022"/>
            </a:lvl1pPr>
            <a:lvl2pPr marL="660380" indent="0">
              <a:buNone/>
              <a:defRPr sz="1733"/>
            </a:lvl2pPr>
            <a:lvl3pPr marL="1320759" indent="0">
              <a:buNone/>
              <a:defRPr sz="1444"/>
            </a:lvl3pPr>
            <a:lvl4pPr marL="1981139" indent="0">
              <a:buNone/>
              <a:defRPr sz="1300"/>
            </a:lvl4pPr>
            <a:lvl5pPr marL="2641519" indent="0">
              <a:buNone/>
              <a:defRPr sz="1300"/>
            </a:lvl5pPr>
            <a:lvl6pPr marL="3301898" indent="0">
              <a:buNone/>
              <a:defRPr sz="1300"/>
            </a:lvl6pPr>
            <a:lvl7pPr marL="3962278" indent="0">
              <a:buNone/>
              <a:defRPr sz="1300"/>
            </a:lvl7pPr>
            <a:lvl8pPr marL="4622658" indent="0">
              <a:buNone/>
              <a:defRPr sz="1300"/>
            </a:lvl8pPr>
            <a:lvl9pPr marL="5283037" indent="0">
              <a:buNone/>
              <a:defRPr sz="13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2021/2/18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95282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733">
                <a:solidFill>
                  <a:schemeClr val="tx1">
                    <a:tint val="75000"/>
                  </a:schemeClr>
                </a:solidFill>
              </a:defRPr>
            </a:lvl1pPr>
          </a:lstStyle>
          <a:p>
            <a:fld id="{7372D545-8467-428C-B4B7-668AFE11EB3F}" type="datetimeFigureOut">
              <a:rPr kumimoji="1" lang="ja-JP" altLang="en-US" smtClean="0"/>
              <a:t>2021/2/18</a:t>
            </a:fld>
            <a:endParaRPr kumimoji="1" lang="ja-JP" altLang="en-US"/>
          </a:p>
        </p:txBody>
      </p:sp>
      <p:sp>
        <p:nvSpPr>
          <p:cNvPr id="5" name="フッター プレースホルダー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733">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733">
                <a:solidFill>
                  <a:schemeClr val="tx1">
                    <a:tint val="75000"/>
                  </a:schemeClr>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88510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320759" rtl="0" eaLnBrk="1" latinLnBrk="0" hangingPunct="1">
        <a:spcBef>
          <a:spcPct val="0"/>
        </a:spcBef>
        <a:buNone/>
        <a:defRPr kumimoji="1" sz="6355" kern="1200">
          <a:solidFill>
            <a:schemeClr val="tx1"/>
          </a:solidFill>
          <a:latin typeface="+mj-lt"/>
          <a:ea typeface="+mj-ea"/>
          <a:cs typeface="+mj-cs"/>
        </a:defRPr>
      </a:lvl1pPr>
    </p:titleStyle>
    <p:bodyStyle>
      <a:lvl1pPr marL="495285" indent="-495285" algn="l" defTabSz="1320759" rtl="0" eaLnBrk="1" latinLnBrk="0" hangingPunct="1">
        <a:spcBef>
          <a:spcPct val="20000"/>
        </a:spcBef>
        <a:buFont typeface="Arial" pitchFamily="34" charset="0"/>
        <a:buChar char="•"/>
        <a:defRPr kumimoji="1" sz="4622" kern="1200">
          <a:solidFill>
            <a:schemeClr val="tx1"/>
          </a:solidFill>
          <a:latin typeface="+mn-lt"/>
          <a:ea typeface="+mn-ea"/>
          <a:cs typeface="+mn-cs"/>
        </a:defRPr>
      </a:lvl1pPr>
      <a:lvl2pPr marL="1073117" indent="-412737" algn="l" defTabSz="1320759" rtl="0" eaLnBrk="1" latinLnBrk="0" hangingPunct="1">
        <a:spcBef>
          <a:spcPct val="20000"/>
        </a:spcBef>
        <a:buFont typeface="Arial" pitchFamily="34" charset="0"/>
        <a:buChar char="–"/>
        <a:defRPr kumimoji="1" sz="4044" kern="1200">
          <a:solidFill>
            <a:schemeClr val="tx1"/>
          </a:solidFill>
          <a:latin typeface="+mn-lt"/>
          <a:ea typeface="+mn-ea"/>
          <a:cs typeface="+mn-cs"/>
        </a:defRPr>
      </a:lvl2pPr>
      <a:lvl3pPr marL="1650949" indent="-330190" algn="l" defTabSz="1320759" rtl="0" eaLnBrk="1" latinLnBrk="0" hangingPunct="1">
        <a:spcBef>
          <a:spcPct val="20000"/>
        </a:spcBef>
        <a:buFont typeface="Arial" pitchFamily="34" charset="0"/>
        <a:buChar char="•"/>
        <a:defRPr kumimoji="1" sz="3467" kern="1200">
          <a:solidFill>
            <a:schemeClr val="tx1"/>
          </a:solidFill>
          <a:latin typeface="+mn-lt"/>
          <a:ea typeface="+mn-ea"/>
          <a:cs typeface="+mn-cs"/>
        </a:defRPr>
      </a:lvl3pPr>
      <a:lvl4pPr marL="2311329"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4pPr>
      <a:lvl5pPr marL="2971709"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5pPr>
      <a:lvl6pPr marL="3632088"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6pPr>
      <a:lvl7pPr marL="4292468"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7pPr>
      <a:lvl8pPr marL="4952848"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8pPr>
      <a:lvl9pPr marL="5613227"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9pPr>
    </p:bodyStyle>
    <p:otherStyle>
      <a:defPPr>
        <a:defRPr lang="ja-JP"/>
      </a:defPPr>
      <a:lvl1pPr marL="0" algn="l" defTabSz="1320759" rtl="0" eaLnBrk="1" latinLnBrk="0" hangingPunct="1">
        <a:defRPr kumimoji="1" sz="2600" kern="1200">
          <a:solidFill>
            <a:schemeClr val="tx1"/>
          </a:solidFill>
          <a:latin typeface="+mn-lt"/>
          <a:ea typeface="+mn-ea"/>
          <a:cs typeface="+mn-cs"/>
        </a:defRPr>
      </a:lvl1pPr>
      <a:lvl2pPr marL="660380" algn="l" defTabSz="1320759" rtl="0" eaLnBrk="1" latinLnBrk="0" hangingPunct="1">
        <a:defRPr kumimoji="1" sz="2600" kern="1200">
          <a:solidFill>
            <a:schemeClr val="tx1"/>
          </a:solidFill>
          <a:latin typeface="+mn-lt"/>
          <a:ea typeface="+mn-ea"/>
          <a:cs typeface="+mn-cs"/>
        </a:defRPr>
      </a:lvl2pPr>
      <a:lvl3pPr marL="1320759" algn="l" defTabSz="1320759" rtl="0" eaLnBrk="1" latinLnBrk="0" hangingPunct="1">
        <a:defRPr kumimoji="1" sz="2600" kern="1200">
          <a:solidFill>
            <a:schemeClr val="tx1"/>
          </a:solidFill>
          <a:latin typeface="+mn-lt"/>
          <a:ea typeface="+mn-ea"/>
          <a:cs typeface="+mn-cs"/>
        </a:defRPr>
      </a:lvl3pPr>
      <a:lvl4pPr marL="1981139" algn="l" defTabSz="1320759" rtl="0" eaLnBrk="1" latinLnBrk="0" hangingPunct="1">
        <a:defRPr kumimoji="1" sz="2600" kern="1200">
          <a:solidFill>
            <a:schemeClr val="tx1"/>
          </a:solidFill>
          <a:latin typeface="+mn-lt"/>
          <a:ea typeface="+mn-ea"/>
          <a:cs typeface="+mn-cs"/>
        </a:defRPr>
      </a:lvl4pPr>
      <a:lvl5pPr marL="2641519" algn="l" defTabSz="1320759" rtl="0" eaLnBrk="1" latinLnBrk="0" hangingPunct="1">
        <a:defRPr kumimoji="1" sz="2600" kern="1200">
          <a:solidFill>
            <a:schemeClr val="tx1"/>
          </a:solidFill>
          <a:latin typeface="+mn-lt"/>
          <a:ea typeface="+mn-ea"/>
          <a:cs typeface="+mn-cs"/>
        </a:defRPr>
      </a:lvl5pPr>
      <a:lvl6pPr marL="3301898" algn="l" defTabSz="1320759" rtl="0" eaLnBrk="1" latinLnBrk="0" hangingPunct="1">
        <a:defRPr kumimoji="1" sz="2600" kern="1200">
          <a:solidFill>
            <a:schemeClr val="tx1"/>
          </a:solidFill>
          <a:latin typeface="+mn-lt"/>
          <a:ea typeface="+mn-ea"/>
          <a:cs typeface="+mn-cs"/>
        </a:defRPr>
      </a:lvl6pPr>
      <a:lvl7pPr marL="3962278" algn="l" defTabSz="1320759" rtl="0" eaLnBrk="1" latinLnBrk="0" hangingPunct="1">
        <a:defRPr kumimoji="1" sz="2600" kern="1200">
          <a:solidFill>
            <a:schemeClr val="tx1"/>
          </a:solidFill>
          <a:latin typeface="+mn-lt"/>
          <a:ea typeface="+mn-ea"/>
          <a:cs typeface="+mn-cs"/>
        </a:defRPr>
      </a:lvl7pPr>
      <a:lvl8pPr marL="4622658" algn="l" defTabSz="1320759" rtl="0" eaLnBrk="1" latinLnBrk="0" hangingPunct="1">
        <a:defRPr kumimoji="1" sz="2600" kern="1200">
          <a:solidFill>
            <a:schemeClr val="tx1"/>
          </a:solidFill>
          <a:latin typeface="+mn-lt"/>
          <a:ea typeface="+mn-ea"/>
          <a:cs typeface="+mn-cs"/>
        </a:defRPr>
      </a:lvl8pPr>
      <a:lvl9pPr marL="5283037" algn="l" defTabSz="1320759" rtl="0" eaLnBrk="1" latinLnBrk="0" hangingPunct="1">
        <a:defRPr kumimoji="1" sz="2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shakyo.or.jp/network/kenshakyo/index.html"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tochigikenshakyo.jp/"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315448" y="56456"/>
            <a:ext cx="6353912" cy="523220"/>
          </a:xfrm>
          <a:prstGeom prst="rect">
            <a:avLst/>
          </a:prstGeom>
        </p:spPr>
        <p:txBody>
          <a:bodyPr wrap="square">
            <a:spAutoFit/>
          </a:bodyPr>
          <a:lstStyle/>
          <a:p>
            <a:r>
              <a:rPr lang="ja-JP" altLang="en-US" sz="1400" dirty="0">
                <a:latin typeface="メイリオ" panose="020B0604030504040204" pitchFamily="50" charset="-128"/>
                <a:ea typeface="メイリオ" panose="020B0604030504040204" pitchFamily="50" charset="-128"/>
              </a:rPr>
              <a:t>新型コロナウイルス感染症の影響により、緊急小口資金及び総合支援資金の</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特例貸付の利用が終了された皆さまへ</a:t>
            </a:r>
          </a:p>
        </p:txBody>
      </p:sp>
      <p:sp>
        <p:nvSpPr>
          <p:cNvPr id="6" name="角丸四角形 5"/>
          <p:cNvSpPr/>
          <p:nvPr/>
        </p:nvSpPr>
        <p:spPr>
          <a:xfrm>
            <a:off x="44624" y="560512"/>
            <a:ext cx="6768752" cy="1080120"/>
          </a:xfrm>
          <a:prstGeom prst="roundRect">
            <a:avLst/>
          </a:prstGeom>
          <a:solidFill>
            <a:schemeClr val="accent1">
              <a:lumMod val="20000"/>
              <a:lumOff val="8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a:solidFill>
                  <a:schemeClr val="tx1"/>
                </a:solidFill>
                <a:latin typeface="メイリオ" panose="020B0604030504040204" pitchFamily="50" charset="-128"/>
                <a:ea typeface="メイリオ" panose="020B0604030504040204" pitchFamily="50" charset="-128"/>
              </a:rPr>
              <a:t>新型コロナウイルスの影響で</a:t>
            </a:r>
            <a:r>
              <a:rPr kumimoji="1" lang="ja-JP" altLang="en-US" sz="2000" dirty="0">
                <a:solidFill>
                  <a:schemeClr val="tx1"/>
                </a:solidFill>
                <a:latin typeface="メイリオ" panose="020B0604030504040204" pitchFamily="50" charset="-128"/>
                <a:ea typeface="メイリオ" panose="020B0604030504040204" pitchFamily="50" charset="-128"/>
              </a:rPr>
              <a:t>生活にお困りの方に対する</a:t>
            </a:r>
            <a:endParaRPr kumimoji="1" lang="en-US" altLang="ja-JP" sz="2000" dirty="0">
              <a:solidFill>
                <a:schemeClr val="tx1"/>
              </a:solidFill>
              <a:latin typeface="メイリオ" panose="020B0604030504040204" pitchFamily="50" charset="-128"/>
              <a:ea typeface="メイリオ" panose="020B0604030504040204" pitchFamily="50" charset="-128"/>
            </a:endParaRPr>
          </a:p>
          <a:p>
            <a:pPr algn="ctr"/>
            <a:r>
              <a:rPr kumimoji="1" lang="ja-JP" altLang="en-US" sz="2400" b="1" dirty="0">
                <a:solidFill>
                  <a:schemeClr val="tx1"/>
                </a:solidFill>
                <a:latin typeface="HG丸ｺﾞｼｯｸM-PRO" panose="020F0600000000000000" pitchFamily="50" charset="-128"/>
                <a:ea typeface="HG丸ｺﾞｼｯｸM-PRO" panose="020F0600000000000000" pitchFamily="50" charset="-128"/>
              </a:rPr>
              <a:t>総合支援資金（再貸付）</a:t>
            </a:r>
            <a:r>
              <a:rPr kumimoji="1" lang="ja-JP" altLang="en-US" sz="2400" dirty="0">
                <a:solidFill>
                  <a:schemeClr val="tx1"/>
                </a:solidFill>
                <a:latin typeface="メイリオ" panose="020B0604030504040204" pitchFamily="50" charset="-128"/>
                <a:ea typeface="メイリオ" panose="020B0604030504040204" pitchFamily="50" charset="-128"/>
              </a:rPr>
              <a:t>のご案内</a:t>
            </a:r>
          </a:p>
        </p:txBody>
      </p:sp>
      <p:sp>
        <p:nvSpPr>
          <p:cNvPr id="7" name="テキスト ボックス 6"/>
          <p:cNvSpPr txBox="1"/>
          <p:nvPr/>
        </p:nvSpPr>
        <p:spPr>
          <a:xfrm>
            <a:off x="247945" y="1656764"/>
            <a:ext cx="6480720" cy="1054135"/>
          </a:xfrm>
          <a:prstGeom prst="rect">
            <a:avLst/>
          </a:prstGeom>
          <a:noFill/>
        </p:spPr>
        <p:txBody>
          <a:bodyPr wrap="square" rtlCol="0">
            <a:spAutoFit/>
          </a:bodyPr>
          <a:lstStyle/>
          <a:p>
            <a:pPr>
              <a:lnSpc>
                <a:spcPts val="2500"/>
              </a:lnSpc>
            </a:pPr>
            <a:r>
              <a:rPr kumimoji="1" lang="ja-JP" altLang="en-US" sz="1600" dirty="0">
                <a:latin typeface="メイリオ" panose="020B0604030504040204" pitchFamily="50" charset="-128"/>
                <a:ea typeface="メイリオ" panose="020B0604030504040204" pitchFamily="50" charset="-128"/>
              </a:rPr>
              <a:t>　緊急小口資金及び総合支援資金の特例貸付の利用が終了した上で、生活にお困りの場合、生活困窮者自立相談支援機関による支援とともに、総合支援資金の再貸付のお申込みができます。</a:t>
            </a:r>
            <a:endParaRPr kumimoji="1" lang="en-US" altLang="ja-JP" sz="1600" dirty="0">
              <a:latin typeface="メイリオ" panose="020B0604030504040204" pitchFamily="50" charset="-128"/>
              <a:ea typeface="メイリオ" panose="020B0604030504040204" pitchFamily="50" charset="-128"/>
            </a:endParaRPr>
          </a:p>
        </p:txBody>
      </p:sp>
      <p:sp>
        <p:nvSpPr>
          <p:cNvPr id="8" name="正方形/長方形 7"/>
          <p:cNvSpPr/>
          <p:nvPr/>
        </p:nvSpPr>
        <p:spPr>
          <a:xfrm>
            <a:off x="226985" y="2653285"/>
            <a:ext cx="6480720" cy="4918484"/>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角丸四角形 8"/>
          <p:cNvSpPr/>
          <p:nvPr/>
        </p:nvSpPr>
        <p:spPr>
          <a:xfrm>
            <a:off x="249861" y="7494438"/>
            <a:ext cx="6459760" cy="2105531"/>
          </a:xfrm>
          <a:prstGeom prst="roundRect">
            <a:avLst>
              <a:gd name="adj" fmla="val 10318"/>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485133" y="8285787"/>
            <a:ext cx="5680171" cy="600164"/>
          </a:xfrm>
          <a:prstGeom prst="rect">
            <a:avLst/>
          </a:prstGeom>
        </p:spPr>
        <p:txBody>
          <a:bodyPr wrap="square">
            <a:spAutoFit/>
          </a:bodyPr>
          <a:lstStyle/>
          <a:p>
            <a:pPr marR="0" lvl="0" algn="l" defTabSz="834557" rtl="0" eaLnBrk="1" fontAlgn="auto" latinLnBrk="0" hangingPunct="1">
              <a:spcBef>
                <a:spcPts val="600"/>
              </a:spcBef>
              <a:spcAft>
                <a:spcPts val="0"/>
              </a:spcAft>
              <a:buClrTx/>
              <a:buSzTx/>
              <a:tabLst/>
              <a:defRPr/>
            </a:pPr>
            <a:r>
              <a:rPr kumimoji="1" lang="ja-JP" altLang="en-US" sz="1400" b="1"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●お申込み</a:t>
            </a:r>
            <a:r>
              <a:rPr kumimoji="1" lang="ja-JP" alt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は</a:t>
            </a:r>
            <a:r>
              <a:rPr kumimoji="1"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自立相談支援機関へご相談の上、</a:t>
            </a:r>
            <a:r>
              <a:rPr kumimoji="1"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hlinkClick r:id="rId2"/>
              </a:rPr>
              <a:t>社会福祉協議会</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に</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R="0" lvl="0" algn="l" defTabSz="834557" rtl="0" eaLnBrk="1" fontAlgn="auto" latinLnBrk="0" hangingPunct="1">
              <a:spcBef>
                <a:spcPts val="600"/>
              </a:spcBef>
              <a:spcAft>
                <a:spcPts val="0"/>
              </a:spcAft>
              <a:buClrTx/>
              <a:buSzTx/>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お電話ください。</a:t>
            </a:r>
          </a:p>
        </p:txBody>
      </p:sp>
      <p:sp>
        <p:nvSpPr>
          <p:cNvPr id="14" name="正方形/長方形 13"/>
          <p:cNvSpPr/>
          <p:nvPr/>
        </p:nvSpPr>
        <p:spPr>
          <a:xfrm>
            <a:off x="463167" y="7808926"/>
            <a:ext cx="6001446" cy="584775"/>
          </a:xfrm>
          <a:prstGeom prst="rect">
            <a:avLst/>
          </a:prstGeom>
        </p:spPr>
        <p:txBody>
          <a:bodyPr wrap="square">
            <a:spAutoFit/>
          </a:bodyPr>
          <a:lstStyle/>
          <a:p>
            <a:pPr marL="0" marR="0" lvl="0" indent="0" algn="l" defTabSz="834557"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一般的なお問合せ</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は</a:t>
            </a:r>
            <a:r>
              <a:rPr kumimoji="1"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相談コールセンター</a:t>
            </a:r>
            <a:endParaRPr kumimoji="1"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834557"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en-US" altLang="ja-JP"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0120</a:t>
            </a:r>
            <a:r>
              <a:rPr kumimoji="1" lang="ja-JP" altLang="en-US" b="0" i="0" u="none" strike="noStrike" kern="1200" cap="none" spc="0" normalizeH="0" baseline="0" noProof="0" dirty="0" err="1">
                <a:ln>
                  <a:noFill/>
                </a:ln>
                <a:solidFill>
                  <a:prstClr val="black"/>
                </a:solidFill>
                <a:effectLst/>
                <a:uLnTx/>
                <a:uFillTx/>
                <a:latin typeface="メイリオ" panose="020B0604030504040204" pitchFamily="50" charset="-128"/>
                <a:ea typeface="メイリオ" panose="020B0604030504040204" pitchFamily="50" charset="-128"/>
                <a:cs typeface="+mn-cs"/>
              </a:rPr>
              <a:t>ｰ</a:t>
            </a:r>
            <a:r>
              <a:rPr kumimoji="1" lang="en-US" altLang="ja-JP"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46</a:t>
            </a:r>
            <a:r>
              <a:rPr kumimoji="1" lang="ja-JP" altLang="en-US" b="0" i="0" u="none" strike="noStrike" kern="1200" cap="none" spc="0" normalizeH="0" baseline="0" noProof="0" dirty="0" err="1">
                <a:ln>
                  <a:noFill/>
                </a:ln>
                <a:solidFill>
                  <a:prstClr val="black"/>
                </a:solidFill>
                <a:effectLst/>
                <a:uLnTx/>
                <a:uFillTx/>
                <a:latin typeface="メイリオ" panose="020B0604030504040204" pitchFamily="50" charset="-128"/>
                <a:ea typeface="メイリオ" panose="020B0604030504040204" pitchFamily="50" charset="-128"/>
                <a:cs typeface="+mn-cs"/>
              </a:rPr>
              <a:t>ｰ</a:t>
            </a:r>
            <a:r>
              <a:rPr kumimoji="1" lang="en-US" altLang="ja-JP"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1999</a:t>
            </a:r>
            <a:r>
              <a:rPr kumimoji="1" lang="ja-JP" altLang="en-US"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9:00</a:t>
            </a: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21:00</a:t>
            </a: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（土日・祝日含む）</a:t>
            </a:r>
            <a:endPar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9" name="テキスト ボックス 18"/>
          <p:cNvSpPr txBox="1"/>
          <p:nvPr/>
        </p:nvSpPr>
        <p:spPr>
          <a:xfrm>
            <a:off x="487582" y="7524120"/>
            <a:ext cx="1656184" cy="369332"/>
          </a:xfrm>
          <a:prstGeom prst="rect">
            <a:avLst/>
          </a:prstGeom>
          <a:noFill/>
        </p:spPr>
        <p:txBody>
          <a:bodyPr wrap="square" rtlCol="0">
            <a:spAutoFit/>
          </a:bodyPr>
          <a:lstStyle/>
          <a:p>
            <a:r>
              <a:rPr kumimoji="1" lang="ja-JP" altLang="en-US" b="1" dirty="0"/>
              <a:t>お問合せ先</a:t>
            </a:r>
          </a:p>
        </p:txBody>
      </p:sp>
      <p:sp>
        <p:nvSpPr>
          <p:cNvPr id="22" name="テキスト ボックス 21"/>
          <p:cNvSpPr txBox="1"/>
          <p:nvPr/>
        </p:nvSpPr>
        <p:spPr>
          <a:xfrm>
            <a:off x="199119" y="2643836"/>
            <a:ext cx="6529545" cy="4093428"/>
          </a:xfrm>
          <a:prstGeom prst="rect">
            <a:avLst/>
          </a:prstGeom>
          <a:noFill/>
        </p:spPr>
        <p:txBody>
          <a:bodyPr wrap="square" rtlCol="0">
            <a:spAutoFit/>
          </a:bodyPr>
          <a:lstStyle/>
          <a:p>
            <a:pPr>
              <a:lnSpc>
                <a:spcPts val="2400"/>
              </a:lnSpc>
            </a:pPr>
            <a:r>
              <a:rPr kumimoji="1" lang="ja-JP" altLang="en-US" sz="1600" dirty="0">
                <a:latin typeface="+mj-ea"/>
                <a:ea typeface="+mj-ea"/>
              </a:rPr>
              <a:t>■　対象世帯</a:t>
            </a:r>
            <a:endParaRPr kumimoji="1" lang="en-US" altLang="ja-JP" sz="1600" dirty="0">
              <a:latin typeface="+mj-ea"/>
              <a:ea typeface="+mj-ea"/>
            </a:endParaRPr>
          </a:p>
          <a:p>
            <a:pPr>
              <a:lnSpc>
                <a:spcPts val="2400"/>
              </a:lnSpc>
            </a:pPr>
            <a:r>
              <a:rPr kumimoji="1" lang="ja-JP" altLang="en-US" sz="1600" dirty="0">
                <a:latin typeface="+mj-ea"/>
                <a:ea typeface="+mj-ea"/>
              </a:rPr>
              <a:t>　　次の要件をいずれも満たす世帯</a:t>
            </a:r>
            <a:endParaRPr kumimoji="1" lang="en-US" altLang="ja-JP" sz="1600" dirty="0">
              <a:latin typeface="+mj-ea"/>
              <a:ea typeface="+mj-ea"/>
            </a:endParaRPr>
          </a:p>
          <a:p>
            <a:pPr marL="449263" indent="-449263">
              <a:lnSpc>
                <a:spcPts val="2400"/>
              </a:lnSpc>
            </a:pPr>
            <a:r>
              <a:rPr kumimoji="1" lang="ja-JP" altLang="en-US" sz="1600" dirty="0">
                <a:latin typeface="+mj-ea"/>
                <a:ea typeface="+mj-ea"/>
              </a:rPr>
              <a:t>　　ア　令和３年３月末までの間に、緊急小口資金と総合支援資金の特例貸付が両方</a:t>
            </a:r>
            <a:r>
              <a:rPr lang="ja-JP" altLang="en-US" sz="1600" dirty="0">
                <a:latin typeface="+mj-ea"/>
                <a:ea typeface="+mj-ea"/>
              </a:rPr>
              <a:t>とも</a:t>
            </a:r>
            <a:r>
              <a:rPr kumimoji="1" lang="ja-JP" altLang="en-US" sz="1600" dirty="0">
                <a:latin typeface="+mj-ea"/>
                <a:ea typeface="+mj-ea"/>
              </a:rPr>
              <a:t>終了していること</a:t>
            </a:r>
            <a:endParaRPr kumimoji="1" lang="en-US" altLang="ja-JP" sz="1600" dirty="0">
              <a:latin typeface="+mj-ea"/>
              <a:ea typeface="+mj-ea"/>
            </a:endParaRPr>
          </a:p>
          <a:p>
            <a:pPr marL="449263" indent="-449263">
              <a:lnSpc>
                <a:spcPts val="2400"/>
              </a:lnSpc>
            </a:pPr>
            <a:r>
              <a:rPr kumimoji="1" lang="ja-JP" altLang="en-US" sz="1600" dirty="0">
                <a:latin typeface="+mj-ea"/>
                <a:ea typeface="+mj-ea"/>
              </a:rPr>
              <a:t>　　イ　再貸付の申請前に自立相談支援機関による支援を受けること</a:t>
            </a:r>
            <a:endParaRPr lang="en-US" altLang="ja-JP" sz="1600" dirty="0">
              <a:latin typeface="+mj-ea"/>
              <a:ea typeface="+mj-ea"/>
            </a:endParaRPr>
          </a:p>
          <a:p>
            <a:pPr>
              <a:lnSpc>
                <a:spcPts val="2400"/>
              </a:lnSpc>
            </a:pPr>
            <a:r>
              <a:rPr lang="ja-JP" altLang="en-US" sz="1600" dirty="0">
                <a:latin typeface="+mj-ea"/>
                <a:ea typeface="+mj-ea"/>
              </a:rPr>
              <a:t>■　貸付上限額</a:t>
            </a:r>
            <a:endParaRPr lang="en-US" altLang="ja-JP" sz="1600" dirty="0">
              <a:latin typeface="+mj-ea"/>
              <a:ea typeface="+mj-ea"/>
            </a:endParaRPr>
          </a:p>
          <a:p>
            <a:pPr>
              <a:lnSpc>
                <a:spcPts val="2400"/>
              </a:lnSpc>
            </a:pPr>
            <a:r>
              <a:rPr lang="ja-JP" altLang="en-US" sz="1600" dirty="0">
                <a:latin typeface="+mj-ea"/>
                <a:ea typeface="+mj-ea"/>
              </a:rPr>
              <a:t>　　・　複数人世帯の場合　</a:t>
            </a:r>
            <a:r>
              <a:rPr lang="en-US" altLang="ja-JP" sz="1600" dirty="0">
                <a:latin typeface="+mj-ea"/>
                <a:ea typeface="+mj-ea"/>
              </a:rPr>
              <a:t>20</a:t>
            </a:r>
            <a:r>
              <a:rPr lang="ja-JP" altLang="en-US" sz="1600" dirty="0">
                <a:latin typeface="+mj-ea"/>
                <a:ea typeface="+mj-ea"/>
              </a:rPr>
              <a:t>万円以内／月　</a:t>
            </a:r>
            <a:r>
              <a:rPr lang="en-US" altLang="ja-JP" sz="1600" dirty="0">
                <a:latin typeface="+mj-ea"/>
                <a:ea typeface="+mj-ea"/>
              </a:rPr>
              <a:t>×</a:t>
            </a:r>
            <a:r>
              <a:rPr lang="ja-JP" altLang="en-US" sz="1600" dirty="0">
                <a:latin typeface="+mj-ea"/>
                <a:ea typeface="+mj-ea"/>
              </a:rPr>
              <a:t>　３月以内</a:t>
            </a:r>
            <a:endParaRPr lang="en-US" altLang="ja-JP" sz="1600" dirty="0">
              <a:latin typeface="+mj-ea"/>
              <a:ea typeface="+mj-ea"/>
            </a:endParaRPr>
          </a:p>
          <a:p>
            <a:pPr>
              <a:lnSpc>
                <a:spcPts val="2400"/>
              </a:lnSpc>
            </a:pPr>
            <a:r>
              <a:rPr lang="ja-JP" altLang="en-US" sz="1600" dirty="0">
                <a:latin typeface="+mj-ea"/>
                <a:ea typeface="+mj-ea"/>
              </a:rPr>
              <a:t>　　・　単身世帯の場合　　 </a:t>
            </a:r>
            <a:r>
              <a:rPr lang="en-US" altLang="ja-JP" sz="1600" dirty="0">
                <a:latin typeface="+mj-ea"/>
                <a:ea typeface="+mj-ea"/>
              </a:rPr>
              <a:t>15</a:t>
            </a:r>
            <a:r>
              <a:rPr lang="ja-JP" altLang="en-US" sz="1600" dirty="0">
                <a:latin typeface="+mj-ea"/>
                <a:ea typeface="+mj-ea"/>
              </a:rPr>
              <a:t>万円以内／月　</a:t>
            </a:r>
            <a:r>
              <a:rPr lang="en-US" altLang="ja-JP" sz="1600" dirty="0">
                <a:latin typeface="+mj-ea"/>
                <a:ea typeface="+mj-ea"/>
              </a:rPr>
              <a:t>×</a:t>
            </a:r>
            <a:r>
              <a:rPr lang="ja-JP" altLang="en-US" sz="1600" dirty="0">
                <a:latin typeface="+mj-ea"/>
                <a:ea typeface="+mj-ea"/>
              </a:rPr>
              <a:t>　３月以内</a:t>
            </a:r>
            <a:endParaRPr lang="en-US" altLang="ja-JP" sz="1600" dirty="0">
              <a:latin typeface="+mj-ea"/>
              <a:ea typeface="+mj-ea"/>
            </a:endParaRPr>
          </a:p>
          <a:p>
            <a:pPr>
              <a:lnSpc>
                <a:spcPts val="2400"/>
              </a:lnSpc>
            </a:pPr>
            <a:r>
              <a:rPr kumimoji="1" lang="ja-JP" altLang="en-US" sz="1600" dirty="0">
                <a:latin typeface="+mj-ea"/>
                <a:ea typeface="+mj-ea"/>
              </a:rPr>
              <a:t>■　受付期間</a:t>
            </a:r>
            <a:endParaRPr kumimoji="1" lang="en-US" altLang="ja-JP" sz="1600" dirty="0">
              <a:latin typeface="+mj-ea"/>
              <a:ea typeface="+mj-ea"/>
            </a:endParaRPr>
          </a:p>
          <a:p>
            <a:pPr>
              <a:lnSpc>
                <a:spcPts val="2400"/>
              </a:lnSpc>
            </a:pPr>
            <a:r>
              <a:rPr kumimoji="1" lang="ja-JP" altLang="en-US" sz="1600" dirty="0">
                <a:latin typeface="+mj-ea"/>
                <a:ea typeface="+mj-ea"/>
              </a:rPr>
              <a:t>　　・　</a:t>
            </a:r>
            <a:r>
              <a:rPr kumimoji="1" lang="ja-JP" altLang="en-US" sz="1600" b="1" dirty="0">
                <a:latin typeface="+mj-ea"/>
                <a:ea typeface="+mj-ea"/>
              </a:rPr>
              <a:t>令和３年２月１９日（金）から</a:t>
            </a:r>
            <a:r>
              <a:rPr lang="ja-JP" altLang="en-US" sz="1600" b="1" dirty="0">
                <a:latin typeface="+mj-ea"/>
                <a:ea typeface="+mj-ea"/>
              </a:rPr>
              <a:t>令和３年３月末日まで</a:t>
            </a:r>
            <a:r>
              <a:rPr lang="ja-JP" altLang="en-US" sz="1600" dirty="0">
                <a:latin typeface="+mj-ea"/>
                <a:ea typeface="+mj-ea"/>
              </a:rPr>
              <a:t>受付</a:t>
            </a:r>
            <a:endParaRPr lang="en-US" altLang="ja-JP" sz="1600" dirty="0">
              <a:latin typeface="+mj-ea"/>
              <a:ea typeface="+mj-ea"/>
            </a:endParaRPr>
          </a:p>
          <a:p>
            <a:pPr>
              <a:lnSpc>
                <a:spcPts val="2400"/>
              </a:lnSpc>
            </a:pPr>
            <a:r>
              <a:rPr lang="ja-JP" altLang="en-US" sz="1600" dirty="0">
                <a:latin typeface="+mj-ea"/>
                <a:ea typeface="+mj-ea"/>
              </a:rPr>
              <a:t>　　　</a:t>
            </a:r>
            <a:r>
              <a:rPr lang="en-US" altLang="ja-JP" sz="1600" dirty="0">
                <a:latin typeface="+mj-ea"/>
                <a:ea typeface="+mj-ea"/>
              </a:rPr>
              <a:t>※</a:t>
            </a:r>
            <a:r>
              <a:rPr lang="ja-JP" altLang="en-US" sz="1600" dirty="0">
                <a:latin typeface="+mj-ea"/>
                <a:ea typeface="+mj-ea"/>
              </a:rPr>
              <a:t>申請前に自立相談支援機関の支援を受ける必要がありますので、</a:t>
            </a:r>
            <a:endParaRPr lang="en-US" altLang="ja-JP" sz="1600" dirty="0">
              <a:latin typeface="+mj-ea"/>
              <a:ea typeface="+mj-ea"/>
            </a:endParaRPr>
          </a:p>
          <a:p>
            <a:pPr>
              <a:lnSpc>
                <a:spcPts val="2400"/>
              </a:lnSpc>
            </a:pPr>
            <a:r>
              <a:rPr lang="ja-JP" altLang="en-US" sz="1600" dirty="0">
                <a:solidFill>
                  <a:srgbClr val="FF0000"/>
                </a:solidFill>
                <a:latin typeface="+mj-ea"/>
                <a:ea typeface="+mj-ea"/>
              </a:rPr>
              <a:t>　　　　お早めに</a:t>
            </a:r>
            <a:r>
              <a:rPr lang="ja-JP" altLang="en-US" sz="1600" dirty="0">
                <a:latin typeface="+mj-ea"/>
                <a:ea typeface="+mj-ea"/>
              </a:rPr>
              <a:t>お住まいの市町の自立相談支援機関または市町社会</a:t>
            </a:r>
            <a:endParaRPr lang="en-US" altLang="ja-JP" sz="1600" dirty="0">
              <a:latin typeface="+mj-ea"/>
              <a:ea typeface="+mj-ea"/>
            </a:endParaRPr>
          </a:p>
          <a:p>
            <a:pPr>
              <a:lnSpc>
                <a:spcPts val="2400"/>
              </a:lnSpc>
            </a:pPr>
            <a:r>
              <a:rPr lang="ja-JP" altLang="en-US" sz="1600" dirty="0">
                <a:latin typeface="+mj-ea"/>
                <a:ea typeface="+mj-ea"/>
              </a:rPr>
              <a:t>　　　　福祉協議会へご相談ください。</a:t>
            </a:r>
            <a:endParaRPr lang="en-US" altLang="ja-JP" sz="1600" dirty="0">
              <a:latin typeface="+mj-ea"/>
              <a:ea typeface="+mj-ea"/>
            </a:endParaRPr>
          </a:p>
        </p:txBody>
      </p:sp>
      <p:sp>
        <p:nvSpPr>
          <p:cNvPr id="13" name="正方形/長方形 12"/>
          <p:cNvSpPr/>
          <p:nvPr/>
        </p:nvSpPr>
        <p:spPr>
          <a:xfrm>
            <a:off x="351291" y="8801232"/>
            <a:ext cx="6274028" cy="738664"/>
          </a:xfrm>
          <a:prstGeom prst="rect">
            <a:avLst/>
          </a:prstGeom>
        </p:spPr>
        <p:txBody>
          <a:bodyPr wrap="square">
            <a:spAutoFit/>
          </a:bodyPr>
          <a:lstStyle/>
          <a:p>
            <a:pPr marL="0" marR="0" lvl="0" indent="0" algn="l" defTabSz="834557" rtl="0" eaLnBrk="1" fontAlgn="auto" latinLnBrk="0" hangingPunct="1">
              <a:lnSpc>
                <a:spcPct val="100000"/>
              </a:lnSpc>
              <a:spcBef>
                <a:spcPts val="0"/>
              </a:spcBef>
              <a:spcAft>
                <a:spcPts val="0"/>
              </a:spcAft>
              <a:buClrTx/>
              <a:buSzTx/>
              <a:buFontTx/>
              <a:buNone/>
              <a:tabLst/>
              <a:defRPr/>
            </a:pPr>
            <a:r>
              <a:rPr lang="en-US" altLang="ja-JP" sz="1200" dirty="0">
                <a:solidFill>
                  <a:prstClr val="black"/>
                </a:solidFill>
                <a:latin typeface="メイリオ" panose="020B0604030504040204" pitchFamily="50" charset="-128"/>
                <a:ea typeface="メイリオ" panose="020B0604030504040204" pitchFamily="50" charset="-128"/>
              </a:rPr>
              <a:t>【</a:t>
            </a:r>
            <a:r>
              <a:rPr lang="ja-JP" altLang="en-US" sz="1400" dirty="0">
                <a:solidFill>
                  <a:prstClr val="black"/>
                </a:solidFill>
                <a:latin typeface="メイリオ" panose="020B0604030504040204" pitchFamily="50" charset="-128"/>
                <a:ea typeface="メイリオ" panose="020B0604030504040204" pitchFamily="50" charset="-128"/>
              </a:rPr>
              <a:t>芳賀町自立相談支援機関（役場健康福祉課内</a:t>
            </a:r>
            <a:r>
              <a:rPr lang="en-US" altLang="ja-JP" sz="1400" dirty="0">
                <a:solidFill>
                  <a:prstClr val="black"/>
                </a:solidFill>
                <a:latin typeface="メイリオ" panose="020B0604030504040204" pitchFamily="50" charset="-128"/>
                <a:ea typeface="メイリオ" panose="020B0604030504040204" pitchFamily="50" charset="-128"/>
              </a:rPr>
              <a:t>】028-677-1112</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 </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0" marR="0" lvl="0" indent="0" algn="r" defTabSz="834557"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※8:30</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a:t>
            </a:r>
            <a:r>
              <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16:00</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（土日祝日除く）</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defTabSz="834557">
              <a:defRPr/>
            </a:pPr>
            <a:r>
              <a:rPr lang="en-US" altLang="ja-JP" sz="1400" dirty="0">
                <a:solidFill>
                  <a:prstClr val="black"/>
                </a:solidFill>
                <a:latin typeface="メイリオ" panose="020B0604030504040204" pitchFamily="50" charset="-128"/>
                <a:ea typeface="メイリオ" panose="020B0604030504040204" pitchFamily="50" charset="-128"/>
              </a:rPr>
              <a:t>【</a:t>
            </a:r>
            <a:r>
              <a:rPr lang="ja-JP" altLang="en-US" sz="1400" dirty="0">
                <a:solidFill>
                  <a:prstClr val="black"/>
                </a:solidFill>
                <a:latin typeface="メイリオ" panose="020B0604030504040204" pitchFamily="50" charset="-128"/>
                <a:ea typeface="メイリオ" panose="020B0604030504040204" pitchFamily="50" charset="-128"/>
              </a:rPr>
              <a:t>芳賀町社会福祉協議会</a:t>
            </a:r>
            <a:r>
              <a:rPr lang="en-US" altLang="ja-JP" sz="1400" dirty="0">
                <a:solidFill>
                  <a:prstClr val="black"/>
                </a:solidFill>
                <a:latin typeface="メイリオ" panose="020B0604030504040204" pitchFamily="50" charset="-128"/>
                <a:ea typeface="メイリオ" panose="020B0604030504040204" pitchFamily="50" charset="-128"/>
              </a:rPr>
              <a:t>】028-677-4711※8:30</a:t>
            </a:r>
            <a:r>
              <a:rPr lang="ja-JP" altLang="en-US" sz="1400" dirty="0">
                <a:solidFill>
                  <a:prstClr val="black"/>
                </a:solidFill>
                <a:latin typeface="メイリオ" panose="020B0604030504040204" pitchFamily="50" charset="-128"/>
                <a:ea typeface="メイリオ" panose="020B0604030504040204" pitchFamily="50" charset="-128"/>
              </a:rPr>
              <a:t>～</a:t>
            </a:r>
            <a:r>
              <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 17:15 </a:t>
            </a:r>
            <a:r>
              <a:rPr lang="ja-JP" altLang="en-US" sz="1400" dirty="0">
                <a:solidFill>
                  <a:prstClr val="black"/>
                </a:solidFill>
                <a:latin typeface="メイリオ" panose="020B0604030504040204" pitchFamily="50" charset="-128"/>
                <a:ea typeface="メイリオ" panose="020B0604030504040204" pitchFamily="50" charset="-128"/>
              </a:rPr>
              <a:t>（土日除く）</a:t>
            </a:r>
            <a:endParaRPr lang="en-US" altLang="ja-JP" sz="1400" dirty="0">
              <a:solidFill>
                <a:prstClr val="black"/>
              </a:solidFill>
              <a:latin typeface="メイリオ" panose="020B0604030504040204" pitchFamily="50" charset="-128"/>
              <a:ea typeface="メイリオ" panose="020B0604030504040204" pitchFamily="50" charset="-128"/>
            </a:endParaRPr>
          </a:p>
        </p:txBody>
      </p:sp>
      <p:sp>
        <p:nvSpPr>
          <p:cNvPr id="15" name="正方形/長方形 14"/>
          <p:cNvSpPr/>
          <p:nvPr/>
        </p:nvSpPr>
        <p:spPr>
          <a:xfrm>
            <a:off x="238748" y="6657953"/>
            <a:ext cx="6450285" cy="830997"/>
          </a:xfrm>
          <a:prstGeom prst="rect">
            <a:avLst/>
          </a:prstGeom>
        </p:spPr>
        <p:txBody>
          <a:bodyPr wrap="square">
            <a:spAutoFit/>
          </a:bodyPr>
          <a:lstStyle/>
          <a:p>
            <a:r>
              <a:rPr lang="ja-JP" altLang="en-US" sz="1200" dirty="0">
                <a:latin typeface="+mj-ea"/>
              </a:rPr>
              <a:t>●再貸付には審査があります。審査の結果、貸付できない場合があります。</a:t>
            </a:r>
            <a:endParaRPr lang="en-US" altLang="ja-JP" sz="1200" dirty="0">
              <a:latin typeface="+mj-ea"/>
            </a:endParaRPr>
          </a:p>
          <a:p>
            <a:r>
              <a:rPr lang="ja-JP" altLang="en-US" sz="1200" dirty="0">
                <a:latin typeface="+mj-ea"/>
              </a:rPr>
              <a:t>●現在、生活保護を受給している世帯は対象となりません。</a:t>
            </a:r>
            <a:endParaRPr lang="en-US" altLang="ja-JP" sz="1200" dirty="0">
              <a:latin typeface="+mj-ea"/>
            </a:endParaRPr>
          </a:p>
          <a:p>
            <a:r>
              <a:rPr lang="ja-JP" altLang="en-US" sz="1200" dirty="0">
                <a:latin typeface="+mj-ea"/>
              </a:rPr>
              <a:t>●申込先は、</a:t>
            </a:r>
            <a:r>
              <a:rPr lang="ja-JP" altLang="en-US" sz="1200" u="sng" dirty="0">
                <a:latin typeface="+mj-ea"/>
              </a:rPr>
              <a:t>現在お住まいの</a:t>
            </a:r>
            <a:r>
              <a:rPr lang="ja-JP" altLang="en-US" sz="1200" dirty="0">
                <a:latin typeface="+mj-ea"/>
              </a:rPr>
              <a:t>市町の社会福祉協議会となります。</a:t>
            </a:r>
            <a:endParaRPr lang="en-US" altLang="ja-JP" sz="1200" dirty="0">
              <a:latin typeface="+mj-ea"/>
            </a:endParaRPr>
          </a:p>
          <a:p>
            <a:r>
              <a:rPr lang="ja-JP" altLang="en-US" sz="1200" dirty="0">
                <a:latin typeface="+mj-ea"/>
              </a:rPr>
              <a:t>●本状が届いても、対象世帯に該当しない場合があります。</a:t>
            </a:r>
            <a:endParaRPr lang="en-US" altLang="ja-JP" sz="1200" dirty="0">
              <a:solidFill>
                <a:prstClr val="black"/>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391433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正方形/長方形 23"/>
          <p:cNvSpPr/>
          <p:nvPr/>
        </p:nvSpPr>
        <p:spPr>
          <a:xfrm>
            <a:off x="288095" y="2000672"/>
            <a:ext cx="6309256" cy="777686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288096" y="143515"/>
            <a:ext cx="6309256" cy="1767984"/>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652413" y="2054673"/>
            <a:ext cx="5580620" cy="400110"/>
          </a:xfrm>
          <a:prstGeom prst="rect">
            <a:avLst/>
          </a:prstGeom>
          <a:noFill/>
        </p:spPr>
        <p:txBody>
          <a:bodyPr wrap="square" rtlCol="0">
            <a:spAutoFit/>
          </a:bodyPr>
          <a:lstStyle/>
          <a:p>
            <a:pPr algn="ctr"/>
            <a:r>
              <a:rPr kumimoji="1" lang="ja-JP" altLang="en-US" sz="2000" dirty="0">
                <a:latin typeface="游ゴシック" panose="020B0400000000000000" pitchFamily="50" charset="-128"/>
                <a:ea typeface="游ゴシック" panose="020B0400000000000000" pitchFamily="50" charset="-128"/>
              </a:rPr>
              <a:t>総合支援資金の再貸付に関するＱ＆Ａ</a:t>
            </a:r>
          </a:p>
        </p:txBody>
      </p:sp>
      <p:sp>
        <p:nvSpPr>
          <p:cNvPr id="11" name="テキスト ボックス 10"/>
          <p:cNvSpPr txBox="1"/>
          <p:nvPr/>
        </p:nvSpPr>
        <p:spPr>
          <a:xfrm>
            <a:off x="288096" y="180255"/>
            <a:ext cx="6192688" cy="400110"/>
          </a:xfrm>
          <a:prstGeom prst="rect">
            <a:avLst/>
          </a:prstGeom>
          <a:noFill/>
        </p:spPr>
        <p:txBody>
          <a:bodyPr wrap="square" rtlCol="0">
            <a:spAutoFit/>
          </a:bodyPr>
          <a:lstStyle/>
          <a:p>
            <a:r>
              <a:rPr kumimoji="1" lang="ja-JP" altLang="en-US" sz="2000" b="1" dirty="0"/>
              <a:t>再貸付までの主な流れ</a:t>
            </a:r>
          </a:p>
        </p:txBody>
      </p:sp>
      <p:sp>
        <p:nvSpPr>
          <p:cNvPr id="4" name="テキスト ボックス 3"/>
          <p:cNvSpPr txBox="1"/>
          <p:nvPr/>
        </p:nvSpPr>
        <p:spPr>
          <a:xfrm>
            <a:off x="288095" y="2454783"/>
            <a:ext cx="6309256" cy="7294305"/>
          </a:xfrm>
          <a:prstGeom prst="rect">
            <a:avLst/>
          </a:prstGeom>
          <a:noFill/>
        </p:spPr>
        <p:txBody>
          <a:bodyPr wrap="square" rtlCol="0">
            <a:spAutoFit/>
          </a:bodyPr>
          <a:lstStyle/>
          <a:p>
            <a:pPr marL="261938" indent="-261938"/>
            <a:r>
              <a:rPr kumimoji="1" lang="ja-JP" altLang="en-US" sz="1600" dirty="0"/>
              <a:t>Ｑ１　総合支援資金の利用が初回３月で終了しているのですが、再貸付の申請は可能ですか？</a:t>
            </a:r>
            <a:endParaRPr kumimoji="1" lang="en-US" altLang="ja-JP" sz="1600" dirty="0"/>
          </a:p>
          <a:p>
            <a:pPr marL="261938" indent="-261938"/>
            <a:endParaRPr lang="en-US" altLang="ja-JP" sz="700" dirty="0"/>
          </a:p>
          <a:p>
            <a:pPr marL="261938" indent="-261938"/>
            <a:r>
              <a:rPr lang="ja-JP" altLang="en-US" sz="1600" dirty="0"/>
              <a:t>　　Ａ　可能です。</a:t>
            </a:r>
            <a:endParaRPr lang="en-US" altLang="ja-JP" sz="1600" dirty="0"/>
          </a:p>
          <a:p>
            <a:pPr marL="261938" indent="-261938"/>
            <a:endParaRPr lang="en-US" altLang="ja-JP" sz="800" dirty="0"/>
          </a:p>
          <a:p>
            <a:pPr marL="261938" indent="-261938"/>
            <a:r>
              <a:rPr lang="ja-JP" altLang="en-US" sz="1600" dirty="0"/>
              <a:t>Ｑ２　申請のために必要な書類はなんですか？</a:t>
            </a:r>
            <a:endParaRPr lang="en-US" altLang="ja-JP" sz="1600" dirty="0"/>
          </a:p>
          <a:p>
            <a:pPr marL="261938" indent="-261938"/>
            <a:endParaRPr kumimoji="1" lang="en-US" altLang="ja-JP" sz="700" dirty="0"/>
          </a:p>
          <a:p>
            <a:pPr marL="442913" indent="-442913"/>
            <a:r>
              <a:rPr kumimoji="1" lang="ja-JP" altLang="en-US" sz="1600" dirty="0"/>
              <a:t>　　Ａ　</a:t>
            </a:r>
            <a:r>
              <a:rPr kumimoji="1" lang="ja-JP" altLang="en-US" sz="1600" u="sng" dirty="0"/>
              <a:t>再貸付の</a:t>
            </a:r>
            <a:r>
              <a:rPr lang="ja-JP" altLang="en-US" sz="1600" u="sng" dirty="0"/>
              <a:t>申込</a:t>
            </a:r>
            <a:r>
              <a:rPr kumimoji="1" lang="ja-JP" altLang="en-US" sz="1600" u="sng" dirty="0"/>
              <a:t>書</a:t>
            </a:r>
            <a:r>
              <a:rPr kumimoji="1" lang="ja-JP" altLang="en-US" sz="1600" dirty="0"/>
              <a:t>、</a:t>
            </a:r>
            <a:r>
              <a:rPr kumimoji="1" lang="ja-JP" altLang="en-US" sz="1600" u="sng" dirty="0"/>
              <a:t>借用書</a:t>
            </a:r>
            <a:r>
              <a:rPr kumimoji="1" lang="ja-JP" altLang="en-US" sz="1600" dirty="0"/>
              <a:t>、自立相談支援機関での相談時に作成する</a:t>
            </a:r>
            <a:r>
              <a:rPr kumimoji="1" lang="ja-JP" altLang="en-US" sz="1600" u="sng" dirty="0"/>
              <a:t>状況確認シートの写し</a:t>
            </a:r>
            <a:r>
              <a:rPr kumimoji="1" lang="ja-JP" altLang="en-US" sz="1600" dirty="0"/>
              <a:t>をご提出いただきます。</a:t>
            </a:r>
            <a:endParaRPr kumimoji="1" lang="en-US" altLang="ja-JP" sz="1600" dirty="0"/>
          </a:p>
          <a:p>
            <a:pPr marL="442913" indent="-442913"/>
            <a:r>
              <a:rPr lang="ja-JP" altLang="en-US" sz="1600" dirty="0"/>
              <a:t>　　　　また、</a:t>
            </a:r>
            <a:r>
              <a:rPr kumimoji="1" lang="ja-JP" altLang="en-US" sz="1600" dirty="0"/>
              <a:t>居住地や世帯に変更がある場合は住民票、振込口座を変更する場合は通帳の写しが必要です。</a:t>
            </a:r>
            <a:endParaRPr kumimoji="1" lang="en-US" altLang="ja-JP" sz="1600" dirty="0"/>
          </a:p>
          <a:p>
            <a:pPr marL="442913" indent="-442913"/>
            <a:r>
              <a:rPr lang="ja-JP" altLang="en-US" sz="1600" dirty="0"/>
              <a:t>　　　　その他、対象世帯の確認のため、既に借りている緊急小口資金と総合支援資金の借用書等（入金が確認できる通帳、貸付決定通知などでも可）をお持ちください。</a:t>
            </a:r>
            <a:endParaRPr lang="en-US" altLang="ja-JP" sz="1600" dirty="0"/>
          </a:p>
          <a:p>
            <a:pPr marL="442913" indent="-442913"/>
            <a:r>
              <a:rPr kumimoji="1" lang="ja-JP" altLang="en-US" sz="1600" dirty="0"/>
              <a:t>　　　　なお、市町社会福祉協議会や自立相談支援機関において収入状況の確認をさせていただくことがあります。</a:t>
            </a:r>
            <a:endParaRPr kumimoji="1" lang="en-US" altLang="ja-JP" sz="1600" dirty="0"/>
          </a:p>
          <a:p>
            <a:pPr marL="261938" indent="-261938"/>
            <a:endParaRPr kumimoji="1" lang="en-US" altLang="ja-JP" sz="800" dirty="0"/>
          </a:p>
          <a:p>
            <a:pPr marL="261938" indent="-261938"/>
            <a:r>
              <a:rPr kumimoji="1" lang="ja-JP" altLang="en-US" sz="1600" dirty="0"/>
              <a:t>Ｑ３　お金はどれくらいの期間で振り込まれますか？</a:t>
            </a:r>
            <a:endParaRPr kumimoji="1" lang="en-US" altLang="ja-JP" sz="1600" dirty="0"/>
          </a:p>
          <a:p>
            <a:pPr marL="261938" indent="-261938"/>
            <a:endParaRPr lang="en-US" altLang="ja-JP" sz="700" dirty="0"/>
          </a:p>
          <a:p>
            <a:pPr marL="442913" indent="-442913"/>
            <a:r>
              <a:rPr kumimoji="1" lang="ja-JP" altLang="en-US" sz="1600" dirty="0"/>
              <a:t>　　Ａ　</a:t>
            </a:r>
            <a:r>
              <a:rPr lang="ja-JP" altLang="en-US" sz="1600" dirty="0"/>
              <a:t>１回目</a:t>
            </a:r>
            <a:r>
              <a:rPr kumimoji="1" lang="ja-JP" altLang="en-US" sz="1600" dirty="0"/>
              <a:t>の送金は、３月１５日</a:t>
            </a:r>
            <a:r>
              <a:rPr kumimoji="1" lang="en-US" altLang="ja-JP" sz="1600" dirty="0"/>
              <a:t>(</a:t>
            </a:r>
            <a:r>
              <a:rPr kumimoji="1" lang="ja-JP" altLang="en-US" sz="1600" dirty="0"/>
              <a:t>月</a:t>
            </a:r>
            <a:r>
              <a:rPr kumimoji="1" lang="en-US" altLang="ja-JP" sz="1600" dirty="0"/>
              <a:t>)</a:t>
            </a:r>
            <a:r>
              <a:rPr kumimoji="1" lang="ja-JP" altLang="en-US" sz="1600" dirty="0"/>
              <a:t>以降の毎週月曜日に、順次行います</a:t>
            </a:r>
            <a:r>
              <a:rPr kumimoji="1" lang="ja-JP" altLang="en-US" sz="1400" dirty="0"/>
              <a:t>（栃木県社会福祉協議会で申請書類を受理してから４週間程度かかる見込み）</a:t>
            </a:r>
            <a:r>
              <a:rPr kumimoji="1" lang="ja-JP" altLang="en-US" sz="1600" dirty="0"/>
              <a:t>。</a:t>
            </a:r>
            <a:endParaRPr lang="en-US" altLang="ja-JP" sz="1600" dirty="0"/>
          </a:p>
          <a:p>
            <a:pPr marL="442913" indent="-442913"/>
            <a:r>
              <a:rPr lang="ja-JP" altLang="en-US" sz="1200" dirty="0"/>
              <a:t>　　　　　　</a:t>
            </a:r>
            <a:r>
              <a:rPr lang="ja-JP" altLang="en-US" sz="1200" dirty="0">
                <a:latin typeface="+mn-ea"/>
              </a:rPr>
              <a:t>２回目以降の送金についてはホームページ（</a:t>
            </a:r>
            <a:r>
              <a:rPr lang="en-US" altLang="ja-JP" sz="1200" dirty="0">
                <a:latin typeface="+mn-ea"/>
                <a:hlinkClick r:id="rId2"/>
              </a:rPr>
              <a:t>https://www.tochigikenshakyo.jp/</a:t>
            </a:r>
            <a:r>
              <a:rPr lang="ja-JP" altLang="en-US" sz="1200" dirty="0">
                <a:latin typeface="+mn-ea"/>
              </a:rPr>
              <a:t>）でご案内します。なお、個別の審査結果や送金予定</a:t>
            </a:r>
            <a:r>
              <a:rPr lang="ja-JP" altLang="en-US" sz="1200">
                <a:latin typeface="+mn-ea"/>
              </a:rPr>
              <a:t>日のお問合せ</a:t>
            </a:r>
            <a:r>
              <a:rPr lang="ja-JP" altLang="en-US" sz="1200" dirty="0">
                <a:latin typeface="+mn-ea"/>
              </a:rPr>
              <a:t>はご遠慮いただきますようお願いいたします。また、決定通知等の発送も送金日以降となる場合がありますのであらかじめご了承ください。</a:t>
            </a:r>
            <a:endParaRPr lang="en-US" altLang="ja-JP" sz="1200" dirty="0">
              <a:latin typeface="+mn-ea"/>
            </a:endParaRPr>
          </a:p>
          <a:p>
            <a:pPr marL="442913" indent="-442913"/>
            <a:endParaRPr kumimoji="1" lang="en-US" altLang="ja-JP" sz="800" dirty="0"/>
          </a:p>
          <a:p>
            <a:pPr marL="261938" indent="-261938"/>
            <a:r>
              <a:rPr kumimoji="1" lang="ja-JP" altLang="en-US" sz="1600" dirty="0"/>
              <a:t>Ｑ４　借り受けたお金の返済方法はどうなりますか？</a:t>
            </a:r>
            <a:endParaRPr kumimoji="1" lang="en-US" altLang="ja-JP" sz="1600" dirty="0"/>
          </a:p>
          <a:p>
            <a:pPr marL="261938" indent="-261938"/>
            <a:endParaRPr lang="en-US" altLang="ja-JP" sz="700" dirty="0"/>
          </a:p>
          <a:p>
            <a:pPr marL="444500" indent="-444500"/>
            <a:r>
              <a:rPr lang="ja-JP" altLang="en-US" sz="1600" dirty="0"/>
              <a:t>　　Ａ　最終送金の１年後から返済開始となり、１０年間で返済していただきます。</a:t>
            </a:r>
            <a:endParaRPr lang="en-US" altLang="ja-JP" sz="1600" dirty="0"/>
          </a:p>
          <a:p>
            <a:pPr marL="444500" indent="-444500"/>
            <a:r>
              <a:rPr lang="ja-JP" altLang="en-US" sz="1600" dirty="0"/>
              <a:t>　　　　なお、総合支援資金の再貸付についても「なお所得の減少が続く住民税非課税世帯」が償還免除の対象となります（要件等は現在、厚生労働省で検討中です）。</a:t>
            </a:r>
          </a:p>
        </p:txBody>
      </p:sp>
      <p:sp>
        <p:nvSpPr>
          <p:cNvPr id="23" name="テキスト ボックス 22"/>
          <p:cNvSpPr txBox="1"/>
          <p:nvPr/>
        </p:nvSpPr>
        <p:spPr>
          <a:xfrm>
            <a:off x="445915" y="580365"/>
            <a:ext cx="5993617" cy="1331134"/>
          </a:xfrm>
          <a:prstGeom prst="rect">
            <a:avLst/>
          </a:prstGeom>
          <a:noFill/>
        </p:spPr>
        <p:txBody>
          <a:bodyPr wrap="square" rtlCol="0">
            <a:spAutoFit/>
          </a:bodyPr>
          <a:lstStyle/>
          <a:p>
            <a:pPr marL="901700" indent="-901700"/>
            <a:r>
              <a:rPr kumimoji="1" lang="ja-JP" altLang="en-US" sz="1400" dirty="0">
                <a:latin typeface="HGS創英角ﾎﾟｯﾌﾟ体" panose="040B0A00000000000000" pitchFamily="50" charset="-128"/>
                <a:ea typeface="HGS創英角ﾎﾟｯﾌﾟ体" panose="040B0A00000000000000" pitchFamily="50" charset="-128"/>
              </a:rPr>
              <a:t>ステップ１</a:t>
            </a:r>
            <a:endParaRPr lang="en-US" altLang="ja-JP" sz="1400" dirty="0"/>
          </a:p>
          <a:p>
            <a:pPr marL="901700" indent="-901700"/>
            <a:r>
              <a:rPr kumimoji="1" lang="ja-JP" altLang="en-US" sz="1400" dirty="0"/>
              <a:t>　　市町内の生活困窮者自立相談支援機関へご相談ください。</a:t>
            </a:r>
            <a:endParaRPr kumimoji="1" lang="en-US" altLang="ja-JP" sz="1400" dirty="0"/>
          </a:p>
          <a:p>
            <a:pPr marL="185738" indent="-185738"/>
            <a:r>
              <a:rPr lang="ja-JP" altLang="en-US" sz="1400" dirty="0"/>
              <a:t>　　生活の状況等により、求職者支援訓練や生活保護のご案内をいたします。</a:t>
            </a:r>
            <a:endParaRPr lang="en-US" altLang="ja-JP" sz="1400" dirty="0"/>
          </a:p>
          <a:p>
            <a:pPr marL="900113" indent="-900113"/>
            <a:endParaRPr lang="en-US" altLang="ja-JP" sz="800" dirty="0"/>
          </a:p>
          <a:p>
            <a:pPr marL="901700" indent="-901700"/>
            <a:r>
              <a:rPr kumimoji="1" lang="ja-JP" altLang="en-US" sz="1400" dirty="0">
                <a:latin typeface="HGS創英角ﾎﾟｯﾌﾟ体" panose="040B0A00000000000000" pitchFamily="50" charset="-128"/>
                <a:ea typeface="HGS創英角ﾎﾟｯﾌﾟ体" panose="040B0A00000000000000" pitchFamily="50" charset="-128"/>
              </a:rPr>
              <a:t>ステップ２</a:t>
            </a:r>
            <a:endParaRPr lang="en-US" altLang="ja-JP" sz="1400" dirty="0"/>
          </a:p>
          <a:p>
            <a:pPr marL="901700" indent="-901700"/>
            <a:r>
              <a:rPr kumimoji="1" lang="ja-JP" altLang="en-US" sz="1400" dirty="0"/>
              <a:t>　　市町内の社会福祉協議会へ再貸付の申請を行ってください。</a:t>
            </a:r>
          </a:p>
        </p:txBody>
      </p:sp>
    </p:spTree>
    <p:extLst>
      <p:ext uri="{BB962C8B-B14F-4D97-AF65-F5344CB8AC3E}">
        <p14:creationId xmlns:p14="http://schemas.microsoft.com/office/powerpoint/2010/main" val="41335504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docProps/app.xml><?xml version="1.0" encoding="utf-8"?>
<Properties xmlns="http://schemas.openxmlformats.org/officeDocument/2006/extended-properties" xmlns:vt="http://schemas.openxmlformats.org/officeDocument/2006/docPropsVTypes">
  <TotalTime>728</TotalTime>
  <Words>841</Words>
  <Application>Microsoft Office PowerPoint</Application>
  <PresentationFormat>A4 210 x 297 mm</PresentationFormat>
  <Paragraphs>57</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HGS創英角ﾎﾟｯﾌﾟ体</vt:lpstr>
      <vt:lpstr>HG丸ｺﾞｼｯｸM-PRO</vt:lpstr>
      <vt:lpstr>ＭＳ Ｐゴシック</vt:lpstr>
      <vt:lpstr>メイリオ</vt:lpstr>
      <vt:lpstr>游ゴシック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sikincl04</dc:creator>
  <cp:lastModifiedBy>PC-04</cp:lastModifiedBy>
  <cp:revision>46</cp:revision>
  <cp:lastPrinted>2021-02-18T01:26:57Z</cp:lastPrinted>
  <dcterms:modified xsi:type="dcterms:W3CDTF">2021-02-18T02:44:06Z</dcterms:modified>
</cp:coreProperties>
</file>