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Lst>
  <p:sldSz cx="12192000" cy="16256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24" autoAdjust="0"/>
    <p:restoredTop sz="94660"/>
  </p:normalViewPr>
  <p:slideViewPr>
    <p:cSldViewPr snapToGrid="0">
      <p:cViewPr varScale="1">
        <p:scale>
          <a:sx n="29" d="100"/>
          <a:sy n="29" d="100"/>
        </p:scale>
        <p:origin x="21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722649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1789808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2377946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3277543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2187498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546631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607637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3440782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162144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2362263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98DACE-9A0F-42DC-A15C-33B492FDD3DB}" type="datetimeFigureOut">
              <a:rPr kumimoji="1" lang="ja-JP" altLang="en-US" smtClean="0"/>
              <a:t>2021/10/8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2491690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B098DACE-9A0F-42DC-A15C-33B492FDD3DB}" type="datetimeFigureOut">
              <a:rPr kumimoji="1" lang="ja-JP" altLang="en-US" smtClean="0"/>
              <a:t>2021/10/8</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B0B06000-34F2-4B15-B4B5-271D36DE13AB}" type="slidenum">
              <a:rPr kumimoji="1" lang="ja-JP" altLang="en-US" smtClean="0"/>
              <a:t>‹#›</a:t>
            </a:fld>
            <a:endParaRPr kumimoji="1" lang="ja-JP" altLang="en-US"/>
          </a:p>
        </p:txBody>
      </p:sp>
    </p:spTree>
    <p:extLst>
      <p:ext uri="{BB962C8B-B14F-4D97-AF65-F5344CB8AC3E}">
        <p14:creationId xmlns:p14="http://schemas.microsoft.com/office/powerpoint/2010/main" val="214810234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hyperlink" Target="https://zoom.us/webinar/register/WN_lfn7q3HpRaSHGXNbuU4Mhg" TargetMode="External"/><Relationship Id="rId5" Type="http://schemas.openxmlformats.org/officeDocument/2006/relationships/hyperlink" Target="mailto:&#12513;&#12540;&#12523;&#12391;&#12398;&#30003;&#12375;&#36796;&#12415;&#12399;higashiot@otsuka.jp"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日光・那須・・・紅葉名所多数！おすすめ絶景紅葉2017【栃木】見頃情報も｜じゃらんニュー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732"/>
            <a:ext cx="12203778" cy="8069065"/>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0" y="14268047"/>
            <a:ext cx="12263435" cy="1987953"/>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7101097" y="15120953"/>
            <a:ext cx="5377911" cy="1200329"/>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共催：株式会社大塚製薬工場</a:t>
            </a:r>
            <a:endParaRPr lang="en-US" altLang="ja-JP" sz="2400" dirty="0">
              <a:latin typeface="メイリオ" panose="020B0604030504040204" pitchFamily="50" charset="-128"/>
              <a:ea typeface="メイリオ" panose="020B0604030504040204" pitchFamily="50" charset="-128"/>
            </a:endParaRPr>
          </a:p>
          <a:p>
            <a:pPr algn="ctr"/>
            <a:r>
              <a:rPr lang="ja-JP" altLang="en-US" sz="2400" dirty="0">
                <a:latin typeface="メイリオ" panose="020B0604030504040204" pitchFamily="50" charset="-128"/>
                <a:ea typeface="メイリオ" panose="020B0604030504040204" pitchFamily="50" charset="-128"/>
              </a:rPr>
              <a:t>イーエヌ大塚製薬株式会社</a:t>
            </a:r>
            <a:endParaRPr lang="en-US" altLang="ja-JP" sz="2400" dirty="0">
              <a:latin typeface="メイリオ" panose="020B0604030504040204" pitchFamily="50" charset="-128"/>
              <a:ea typeface="メイリオ" panose="020B0604030504040204" pitchFamily="50" charset="-128"/>
            </a:endParaRPr>
          </a:p>
          <a:p>
            <a:pPr algn="ctr"/>
            <a:r>
              <a:rPr lang="ja-JP" altLang="en-US" sz="2400" dirty="0">
                <a:latin typeface="メイリオ" panose="020B0604030504040204" pitchFamily="50" charset="-128"/>
                <a:ea typeface="メイリオ" panose="020B0604030504040204" pitchFamily="50" charset="-128"/>
              </a:rPr>
              <a:t>後援：下野栄養管理研究会</a:t>
            </a:r>
          </a:p>
        </p:txBody>
      </p:sp>
      <p:pic>
        <p:nvPicPr>
          <p:cNvPr id="7" name="図 6"/>
          <p:cNvPicPr>
            <a:picLocks noChangeAspect="1"/>
          </p:cNvPicPr>
          <p:nvPr/>
        </p:nvPicPr>
        <p:blipFill rotWithShape="1">
          <a:blip r:embed="rId3">
            <a:extLst>
              <a:ext uri="{28A0092B-C50C-407E-A947-70E740481C1C}">
                <a14:useLocalDpi xmlns:a14="http://schemas.microsoft.com/office/drawing/2010/main" val="0"/>
              </a:ext>
            </a:extLst>
          </a:blip>
          <a:srcRect l="36181" t="32796" r="49824" b="47025"/>
          <a:stretch/>
        </p:blipFill>
        <p:spPr>
          <a:xfrm>
            <a:off x="9157297" y="14305815"/>
            <a:ext cx="1153820" cy="876905"/>
          </a:xfrm>
          <a:prstGeom prst="rect">
            <a:avLst/>
          </a:prstGeom>
        </p:spPr>
      </p:pic>
      <p:sp>
        <p:nvSpPr>
          <p:cNvPr id="8" name="テキスト ボックス 7"/>
          <p:cNvSpPr txBox="1"/>
          <p:nvPr/>
        </p:nvSpPr>
        <p:spPr>
          <a:xfrm>
            <a:off x="9414169" y="14680888"/>
            <a:ext cx="2324100"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Otsuka</a:t>
            </a:r>
            <a:endParaRPr lang="ja-JP" altLang="en-US" sz="2400" dirty="0">
              <a:latin typeface="メイリオ" panose="020B0604030504040204" pitchFamily="50" charset="-128"/>
              <a:ea typeface="メイリオ" panose="020B0604030504040204" pitchFamily="50" charset="-128"/>
            </a:endParaRPr>
          </a:p>
        </p:txBody>
      </p:sp>
      <p:sp>
        <p:nvSpPr>
          <p:cNvPr id="10" name="角丸四角形 9"/>
          <p:cNvSpPr/>
          <p:nvPr/>
        </p:nvSpPr>
        <p:spPr>
          <a:xfrm>
            <a:off x="208202" y="165007"/>
            <a:ext cx="3601798" cy="540381"/>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ja-JP" sz="2800" dirty="0">
                <a:latin typeface="メイリオ" panose="020B0604030504040204" pitchFamily="50" charset="-128"/>
                <a:ea typeface="メイリオ" panose="020B0604030504040204" pitchFamily="50" charset="-128"/>
              </a:rPr>
              <a:t>Web</a:t>
            </a:r>
            <a:r>
              <a:rPr lang="ja-JP" altLang="en-US" sz="2800" dirty="0">
                <a:latin typeface="メイリオ" panose="020B0604030504040204" pitchFamily="50" charset="-128"/>
                <a:ea typeface="メイリオ" panose="020B0604030504040204" pitchFamily="50" charset="-128"/>
              </a:rPr>
              <a:t>開催</a:t>
            </a:r>
            <a:r>
              <a:rPr lang="en-US" altLang="ja-JP" sz="2800" dirty="0">
                <a:latin typeface="メイリオ" panose="020B0604030504040204" pitchFamily="50" charset="-128"/>
                <a:ea typeface="メイリオ" panose="020B0604030504040204" pitchFamily="50" charset="-128"/>
              </a:rPr>
              <a:t>【Zoom】</a:t>
            </a:r>
            <a:endParaRPr lang="ja-JP" altLang="en-US" sz="2800" dirty="0">
              <a:latin typeface="メイリオ" panose="020B0604030504040204" pitchFamily="50" charset="-128"/>
              <a:ea typeface="メイリオ" panose="020B0604030504040204" pitchFamily="50" charset="-128"/>
            </a:endParaRPr>
          </a:p>
        </p:txBody>
      </p:sp>
      <p:sp>
        <p:nvSpPr>
          <p:cNvPr id="32" name="正方形/長方形 31"/>
          <p:cNvSpPr/>
          <p:nvPr/>
        </p:nvSpPr>
        <p:spPr>
          <a:xfrm>
            <a:off x="2849" y="4703598"/>
            <a:ext cx="12260586" cy="9564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237472" y="7530529"/>
            <a:ext cx="10802319" cy="492443"/>
          </a:xfrm>
          <a:prstGeom prst="rect">
            <a:avLst/>
          </a:prstGeom>
          <a:noFill/>
        </p:spPr>
        <p:txBody>
          <a:bodyPr wrap="square" rtlCol="0">
            <a:spAutoFit/>
          </a:bodyPr>
          <a:lstStyle/>
          <a:p>
            <a:pPr algn="r"/>
            <a:r>
              <a:rPr lang="ja-JP" altLang="en-US" sz="2600" dirty="0">
                <a:latin typeface="メイリオ" panose="020B0604030504040204" pitchFamily="50" charset="-128"/>
                <a:ea typeface="メイリオ" panose="020B0604030504040204" pitchFamily="50" charset="-128"/>
              </a:rPr>
              <a:t>　　　株式会社大塚製薬工場</a:t>
            </a:r>
            <a:endParaRPr lang="zh-CN" altLang="en-US" sz="2600" dirty="0">
              <a:latin typeface="メイリオ" panose="020B0604030504040204" pitchFamily="50" charset="-128"/>
              <a:ea typeface="メイリオ" panose="020B0604030504040204" pitchFamily="50" charset="-128"/>
            </a:endParaRPr>
          </a:p>
        </p:txBody>
      </p:sp>
      <p:sp>
        <p:nvSpPr>
          <p:cNvPr id="39" name="テキスト ボックス 38"/>
          <p:cNvSpPr txBox="1"/>
          <p:nvPr/>
        </p:nvSpPr>
        <p:spPr>
          <a:xfrm>
            <a:off x="706431" y="13270664"/>
            <a:ext cx="11452449" cy="1077218"/>
          </a:xfrm>
          <a:prstGeom prst="rect">
            <a:avLst/>
          </a:prstGeom>
          <a:noFill/>
        </p:spPr>
        <p:txBody>
          <a:bodyPr wrap="square" rtlCol="0">
            <a:spAutoFit/>
          </a:bodyPr>
          <a:lstStyle/>
          <a:p>
            <a:pPr algn="ctr"/>
            <a:r>
              <a:rPr lang="ja-JP" altLang="en-US" sz="2800" dirty="0">
                <a:latin typeface="メイリオ" panose="020B0604030504040204" pitchFamily="50" charset="-128"/>
                <a:ea typeface="メイリオ" panose="020B0604030504040204" pitchFamily="50" charset="-128"/>
              </a:rPr>
              <a:t>　　　　　　　　</a:t>
            </a:r>
            <a:r>
              <a:rPr lang="ja-JP" altLang="en-US" sz="3200" dirty="0">
                <a:latin typeface="メイリオ" panose="020B0604030504040204" pitchFamily="50" charset="-128"/>
                <a:ea typeface="メイリオ" panose="020B0604030504040204" pitchFamily="50" charset="-128"/>
              </a:rPr>
              <a:t>熊本リハビリテーション病院　</a:t>
            </a:r>
            <a:endParaRPr lang="en-US" altLang="ja-JP" sz="3200" dirty="0">
              <a:latin typeface="メイリオ" panose="020B0604030504040204" pitchFamily="50" charset="-128"/>
              <a:ea typeface="メイリオ" panose="020B0604030504040204" pitchFamily="50" charset="-128"/>
            </a:endParaRPr>
          </a:p>
          <a:p>
            <a:pPr algn="r"/>
            <a:r>
              <a:rPr lang="ja-JP" altLang="en-US" sz="32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サルコペニア・低栄養研究センター長</a:t>
            </a:r>
            <a:r>
              <a:rPr lang="ja-JP" altLang="en-US" sz="3200" dirty="0">
                <a:latin typeface="メイリオ" panose="020B0604030504040204" pitchFamily="50" charset="-128"/>
                <a:ea typeface="メイリオ" panose="020B0604030504040204" pitchFamily="50" charset="-128"/>
              </a:rPr>
              <a:t>　吉村　芳弘</a:t>
            </a:r>
            <a:r>
              <a:rPr kumimoji="1" lang="ja-JP" altLang="en-US" sz="3200" dirty="0">
                <a:latin typeface="メイリオ" panose="020B0604030504040204" pitchFamily="50" charset="-128"/>
                <a:ea typeface="メイリオ" panose="020B0604030504040204" pitchFamily="50" charset="-128"/>
              </a:rPr>
              <a:t>　先生</a:t>
            </a:r>
          </a:p>
        </p:txBody>
      </p:sp>
      <p:sp>
        <p:nvSpPr>
          <p:cNvPr id="40" name="テキスト ボックス 39"/>
          <p:cNvSpPr txBox="1"/>
          <p:nvPr/>
        </p:nvSpPr>
        <p:spPr>
          <a:xfrm>
            <a:off x="0" y="12481147"/>
            <a:ext cx="12300063" cy="707886"/>
          </a:xfrm>
          <a:prstGeom prst="rect">
            <a:avLst/>
          </a:prstGeom>
          <a:noFill/>
        </p:spPr>
        <p:txBody>
          <a:bodyPr wrap="square" rtlCol="0">
            <a:spAutoFit/>
          </a:bodyPr>
          <a:lstStyle/>
          <a:p>
            <a:pPr algn="ctr"/>
            <a:r>
              <a:rPr lang="ja-JP" altLang="ja-JP" sz="4000" b="1" dirty="0">
                <a:latin typeface="メイリオ" panose="020B0604030504040204" pitchFamily="50" charset="-128"/>
                <a:ea typeface="メイリオ" panose="020B0604030504040204" pitchFamily="50" charset="-128"/>
              </a:rPr>
              <a:t>「</a:t>
            </a:r>
            <a:r>
              <a:rPr lang="ja-JP" altLang="en-US" sz="4000" b="1" dirty="0">
                <a:latin typeface="メイリオ" panose="020B0604030504040204" pitchFamily="50" charset="-128"/>
                <a:ea typeface="メイリオ" panose="020B0604030504040204" pitchFamily="50" charset="-128"/>
              </a:rPr>
              <a:t>心不全と低栄養、サルコペニア」</a:t>
            </a:r>
            <a:r>
              <a:rPr lang="ja-JP" altLang="ja-JP" sz="4000" b="1" dirty="0">
                <a:latin typeface="メイリオ" panose="020B0604030504040204" pitchFamily="50" charset="-128"/>
                <a:ea typeface="メイリオ" panose="020B0604030504040204" pitchFamily="50" charset="-128"/>
              </a:rPr>
              <a:t>　</a:t>
            </a:r>
            <a:endParaRPr lang="en-US" altLang="ja-JP" sz="4000" b="1" dirty="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551205" y="10167223"/>
            <a:ext cx="12115991" cy="1077218"/>
          </a:xfrm>
          <a:prstGeom prst="rect">
            <a:avLst/>
          </a:prstGeom>
          <a:noFill/>
        </p:spPr>
        <p:txBody>
          <a:bodyPr wrap="square" rtlCol="0">
            <a:spAutoFit/>
          </a:bodyPr>
          <a:lstStyle/>
          <a:p>
            <a:pPr algn="r"/>
            <a:r>
              <a:rPr lang="ja-JP" altLang="en-US" sz="3200" dirty="0">
                <a:latin typeface="メイリオ" panose="020B0604030504040204" pitchFamily="50" charset="-128"/>
                <a:ea typeface="メイリオ" panose="020B0604030504040204" pitchFamily="50" charset="-128"/>
              </a:rPr>
              <a:t>　　　　　国立病院機構　九州医療センター　</a:t>
            </a:r>
            <a:endParaRPr lang="en-US" altLang="ja-JP" sz="3200" dirty="0">
              <a:latin typeface="メイリオ" panose="020B0604030504040204" pitchFamily="50" charset="-128"/>
              <a:ea typeface="メイリオ" panose="020B0604030504040204" pitchFamily="50" charset="-128"/>
            </a:endParaRPr>
          </a:p>
          <a:p>
            <a:pPr algn="r"/>
            <a:r>
              <a:rPr lang="ja-JP" altLang="en-US" sz="3200" dirty="0">
                <a:latin typeface="メイリオ" panose="020B0604030504040204" pitchFamily="50" charset="-128"/>
                <a:ea typeface="メイリオ" panose="020B0604030504040204" pitchFamily="50" charset="-128"/>
              </a:rPr>
              <a:t>循環器センター統括運営部長　肥後　太基　先生</a:t>
            </a:r>
            <a:r>
              <a:rPr kumimoji="1" lang="ja-JP" altLang="en-US" sz="3200" dirty="0">
                <a:latin typeface="メイリオ" panose="020B0604030504040204" pitchFamily="50" charset="-128"/>
                <a:ea typeface="メイリオ" panose="020B0604030504040204" pitchFamily="50" charset="-128"/>
              </a:rPr>
              <a:t>　　　　</a:t>
            </a:r>
          </a:p>
        </p:txBody>
      </p:sp>
      <p:grpSp>
        <p:nvGrpSpPr>
          <p:cNvPr id="48" name="グループ化 47"/>
          <p:cNvGrpSpPr/>
          <p:nvPr/>
        </p:nvGrpSpPr>
        <p:grpSpPr>
          <a:xfrm>
            <a:off x="293547" y="7886572"/>
            <a:ext cx="1836329" cy="1609990"/>
            <a:chOff x="-2065833" y="6779734"/>
            <a:chExt cx="1874524" cy="1874524"/>
          </a:xfrm>
        </p:grpSpPr>
        <p:pic>
          <p:nvPicPr>
            <p:cNvPr id="49" name="図 4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65833" y="6779734"/>
              <a:ext cx="1874524" cy="1874524"/>
            </a:xfrm>
            <a:prstGeom prst="rect">
              <a:avLst/>
            </a:prstGeom>
          </p:spPr>
        </p:pic>
        <p:sp>
          <p:nvSpPr>
            <p:cNvPr id="50" name="正方形/長方形 49"/>
            <p:cNvSpPr/>
            <p:nvPr/>
          </p:nvSpPr>
          <p:spPr>
            <a:xfrm>
              <a:off x="-1878883" y="7286979"/>
              <a:ext cx="1437346" cy="860032"/>
            </a:xfrm>
            <a:prstGeom prst="rect">
              <a:avLst/>
            </a:prstGeom>
          </p:spPr>
          <p:txBody>
            <a:bodyPr wrap="square" lIns="0" tIns="0" rIns="0" bIns="0" anchor="ctr" anchorCtr="0">
              <a:spAutoFit/>
            </a:bodyPr>
            <a:lstStyle/>
            <a:p>
              <a:pPr algn="ct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特別講演１</a:t>
              </a:r>
            </a:p>
          </p:txBody>
        </p:sp>
      </p:grpSp>
      <p:sp>
        <p:nvSpPr>
          <p:cNvPr id="52" name="正方形/長方形 51"/>
          <p:cNvSpPr/>
          <p:nvPr/>
        </p:nvSpPr>
        <p:spPr>
          <a:xfrm>
            <a:off x="738674" y="9486858"/>
            <a:ext cx="11074842" cy="707886"/>
          </a:xfrm>
          <a:prstGeom prst="rect">
            <a:avLst/>
          </a:prstGeom>
        </p:spPr>
        <p:txBody>
          <a:bodyPr wrap="square">
            <a:spAutoFit/>
          </a:bodyPr>
          <a:lstStyle/>
          <a:p>
            <a:pPr algn="ctr"/>
            <a:r>
              <a:rPr lang="ja-JP" altLang="en-US" sz="4000" b="1" dirty="0">
                <a:latin typeface="メイリオ" panose="020B0604030504040204" pitchFamily="50" charset="-128"/>
                <a:ea typeface="メイリオ" panose="020B0604030504040204" pitchFamily="50" charset="-128"/>
              </a:rPr>
              <a:t>「心不全患者の栄養管理の重要性」</a:t>
            </a:r>
            <a:endParaRPr lang="en-US" altLang="ja-JP" sz="4000" b="1" dirty="0">
              <a:latin typeface="メイリオ" panose="020B0604030504040204" pitchFamily="50" charset="-128"/>
              <a:ea typeface="メイリオ" panose="020B0604030504040204" pitchFamily="50" charset="-128"/>
            </a:endParaRPr>
          </a:p>
        </p:txBody>
      </p:sp>
      <p:grpSp>
        <p:nvGrpSpPr>
          <p:cNvPr id="53" name="グループ化 52"/>
          <p:cNvGrpSpPr/>
          <p:nvPr/>
        </p:nvGrpSpPr>
        <p:grpSpPr>
          <a:xfrm>
            <a:off x="293546" y="11128080"/>
            <a:ext cx="1836329" cy="1609990"/>
            <a:chOff x="-2065833" y="6779734"/>
            <a:chExt cx="1874524" cy="1874524"/>
          </a:xfrm>
        </p:grpSpPr>
        <p:pic>
          <p:nvPicPr>
            <p:cNvPr id="54" name="図 5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65833" y="6779734"/>
              <a:ext cx="1874524" cy="1874524"/>
            </a:xfrm>
            <a:prstGeom prst="rect">
              <a:avLst/>
            </a:prstGeom>
          </p:spPr>
        </p:pic>
        <p:sp>
          <p:nvSpPr>
            <p:cNvPr id="55" name="正方形/長方形 54"/>
            <p:cNvSpPr/>
            <p:nvPr/>
          </p:nvSpPr>
          <p:spPr>
            <a:xfrm>
              <a:off x="-1878883" y="7286979"/>
              <a:ext cx="1437346" cy="860032"/>
            </a:xfrm>
            <a:prstGeom prst="rect">
              <a:avLst/>
            </a:prstGeom>
          </p:spPr>
          <p:txBody>
            <a:bodyPr wrap="square" lIns="0" tIns="0" rIns="0" bIns="0" anchor="ctr" anchorCtr="0">
              <a:spAutoFit/>
            </a:bodyPr>
            <a:lstStyle/>
            <a:p>
              <a:pPr algn="ct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特別講演</a:t>
              </a:r>
              <a:endParaRPr lang="en-US" altLang="ja-JP"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a:t>
              </a:r>
            </a:p>
          </p:txBody>
        </p:sp>
      </p:grpSp>
      <p:sp>
        <p:nvSpPr>
          <p:cNvPr id="56" name="正方形/長方形 55"/>
          <p:cNvSpPr/>
          <p:nvPr/>
        </p:nvSpPr>
        <p:spPr>
          <a:xfrm>
            <a:off x="3793354" y="5088020"/>
            <a:ext cx="7160935" cy="1077218"/>
          </a:xfrm>
          <a:prstGeom prst="rect">
            <a:avLst/>
          </a:prstGeom>
        </p:spPr>
        <p:txBody>
          <a:bodyPr wrap="none">
            <a:spAutoFit/>
          </a:bodyPr>
          <a:lstStyle/>
          <a:p>
            <a:pPr algn="r">
              <a:spcAft>
                <a:spcPts val="0"/>
              </a:spcAft>
            </a:pPr>
            <a:r>
              <a:rPr lang="ja-JP" altLang="en-US" sz="3200" kern="100" dirty="0">
                <a:latin typeface="メイリオ" panose="020B0604030504040204" pitchFamily="50" charset="-128"/>
                <a:ea typeface="メイリオ" panose="020B0604030504040204" pitchFamily="50" charset="-128"/>
                <a:cs typeface="Courier New" panose="02070309020205020404" pitchFamily="49" charset="0"/>
              </a:rPr>
              <a:t>　自治医科大学附属病院　循環器内科</a:t>
            </a:r>
            <a:endParaRPr lang="en-US" altLang="ja-JP" sz="3200" kern="100" dirty="0">
              <a:latin typeface="メイリオ" panose="020B0604030504040204" pitchFamily="50" charset="-128"/>
              <a:ea typeface="メイリオ" panose="020B0604030504040204" pitchFamily="50" charset="-128"/>
              <a:cs typeface="Courier New" panose="02070309020205020404" pitchFamily="49" charset="0"/>
            </a:endParaRPr>
          </a:p>
          <a:p>
            <a:pPr algn="r">
              <a:spcAft>
                <a:spcPts val="0"/>
              </a:spcAft>
            </a:pPr>
            <a:r>
              <a:rPr lang="ja-JP" altLang="en-US" sz="3200" kern="100" dirty="0">
                <a:latin typeface="メイリオ" panose="020B0604030504040204" pitchFamily="50" charset="-128"/>
                <a:ea typeface="メイリオ" panose="020B0604030504040204" pitchFamily="50" charset="-128"/>
                <a:cs typeface="Courier New" panose="02070309020205020404" pitchFamily="49" charset="0"/>
              </a:rPr>
              <a:t>教授　苅尾　七臣　先生</a:t>
            </a:r>
            <a:endParaRPr lang="en-US" altLang="ja-JP" sz="3200" kern="100" dirty="0">
              <a:latin typeface="メイリオ" panose="020B0604030504040204" pitchFamily="50" charset="-128"/>
              <a:ea typeface="メイリオ" panose="020B0604030504040204" pitchFamily="50" charset="-128"/>
              <a:cs typeface="Courier New" panose="02070309020205020404" pitchFamily="49" charset="0"/>
            </a:endParaRPr>
          </a:p>
        </p:txBody>
      </p:sp>
      <p:sp>
        <p:nvSpPr>
          <p:cNvPr id="60" name="角丸四角形 59"/>
          <p:cNvSpPr/>
          <p:nvPr/>
        </p:nvSpPr>
        <p:spPr>
          <a:xfrm>
            <a:off x="2313015" y="8438075"/>
            <a:ext cx="2842613" cy="481873"/>
          </a:xfrm>
          <a:prstGeom prst="roundRect">
            <a:avLst/>
          </a:prstGeom>
        </p:spPr>
        <p:style>
          <a:lnRef idx="3">
            <a:schemeClr val="lt1"/>
          </a:lnRef>
          <a:fillRef idx="1">
            <a:schemeClr val="accent6"/>
          </a:fillRef>
          <a:effectRef idx="1">
            <a:schemeClr val="accent6"/>
          </a:effectRef>
          <a:fontRef idx="minor">
            <a:schemeClr val="lt1"/>
          </a:fontRef>
        </p:style>
        <p:txBody>
          <a:bodyPr rtlCol="0" anchor="t"/>
          <a:lstStyle/>
          <a:p>
            <a:pPr algn="ctr"/>
            <a:r>
              <a:rPr lang="en-US" altLang="ja-JP" sz="2400" dirty="0">
                <a:latin typeface="メイリオ" panose="020B0604030504040204" pitchFamily="50" charset="-128"/>
                <a:ea typeface="メイリオ" panose="020B0604030504040204" pitchFamily="50" charset="-128"/>
              </a:rPr>
              <a:t>19</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10</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19</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50</a:t>
            </a:r>
            <a:endParaRPr lang="ja-JP" altLang="en-US" sz="2400" dirty="0">
              <a:latin typeface="メイリオ" panose="020B0604030504040204" pitchFamily="50" charset="-128"/>
              <a:ea typeface="メイリオ" panose="020B0604030504040204" pitchFamily="50" charset="-128"/>
            </a:endParaRPr>
          </a:p>
        </p:txBody>
      </p:sp>
      <p:sp>
        <p:nvSpPr>
          <p:cNvPr id="61" name="角丸四角形 60"/>
          <p:cNvSpPr/>
          <p:nvPr/>
        </p:nvSpPr>
        <p:spPr>
          <a:xfrm>
            <a:off x="2313016" y="11585979"/>
            <a:ext cx="2842613" cy="481873"/>
          </a:xfrm>
          <a:prstGeom prst="roundRect">
            <a:avLst/>
          </a:prstGeom>
        </p:spPr>
        <p:style>
          <a:lnRef idx="3">
            <a:schemeClr val="lt1"/>
          </a:lnRef>
          <a:fillRef idx="1">
            <a:schemeClr val="accent6"/>
          </a:fillRef>
          <a:effectRef idx="1">
            <a:schemeClr val="accent6"/>
          </a:effectRef>
          <a:fontRef idx="minor">
            <a:schemeClr val="lt1"/>
          </a:fontRef>
        </p:style>
        <p:txBody>
          <a:bodyPr rtlCol="0" anchor="t"/>
          <a:lstStyle/>
          <a:p>
            <a:pPr algn="ctr"/>
            <a:r>
              <a:rPr lang="en-US" altLang="ja-JP" sz="2400" dirty="0">
                <a:latin typeface="メイリオ" panose="020B0604030504040204" pitchFamily="50" charset="-128"/>
                <a:ea typeface="メイリオ" panose="020B0604030504040204" pitchFamily="50" charset="-128"/>
              </a:rPr>
              <a:t>19</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50</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20</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30</a:t>
            </a:r>
            <a:endParaRPr lang="ja-JP" altLang="en-US" sz="2400" dirty="0">
              <a:latin typeface="メイリオ" panose="020B0604030504040204" pitchFamily="50" charset="-128"/>
              <a:ea typeface="メイリオ" panose="020B0604030504040204" pitchFamily="50" charset="-128"/>
            </a:endParaRPr>
          </a:p>
        </p:txBody>
      </p:sp>
      <p:sp>
        <p:nvSpPr>
          <p:cNvPr id="41" name="山形 40"/>
          <p:cNvSpPr/>
          <p:nvPr/>
        </p:nvSpPr>
        <p:spPr>
          <a:xfrm>
            <a:off x="418779" y="5020402"/>
            <a:ext cx="1980708" cy="556139"/>
          </a:xfrm>
          <a:prstGeom prst="chevr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2400" dirty="0">
                <a:solidFill>
                  <a:schemeClr val="bg1"/>
                </a:solidFill>
                <a:latin typeface="メイリオ" panose="020B0604030504040204" pitchFamily="50" charset="-128"/>
                <a:ea typeface="メイリオ" panose="020B0604030504040204" pitchFamily="50" charset="-128"/>
              </a:rPr>
              <a:t>総合司会</a:t>
            </a:r>
            <a:endParaRPr kumimoji="1" lang="ja-JP" altLang="en-US" sz="2400" dirty="0">
              <a:solidFill>
                <a:schemeClr val="bg1"/>
              </a:solidFill>
              <a:latin typeface="メイリオ" panose="020B0604030504040204" pitchFamily="50" charset="-128"/>
              <a:ea typeface="メイリオ" panose="020B0604030504040204" pitchFamily="50" charset="-128"/>
            </a:endParaRPr>
          </a:p>
        </p:txBody>
      </p:sp>
      <p:sp>
        <p:nvSpPr>
          <p:cNvPr id="43" name="山形 42"/>
          <p:cNvSpPr/>
          <p:nvPr/>
        </p:nvSpPr>
        <p:spPr>
          <a:xfrm>
            <a:off x="466984" y="10506036"/>
            <a:ext cx="1465619" cy="516507"/>
          </a:xfrm>
          <a:prstGeom prst="chevr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2400" dirty="0">
                <a:solidFill>
                  <a:schemeClr val="bg1"/>
                </a:solidFill>
                <a:latin typeface="メイリオ" panose="020B0604030504040204" pitchFamily="50" charset="-128"/>
                <a:ea typeface="メイリオ" panose="020B0604030504040204" pitchFamily="50" charset="-128"/>
              </a:rPr>
              <a:t>演者</a:t>
            </a:r>
            <a:endParaRPr kumimoji="1" lang="ja-JP" altLang="en-US" sz="2400" dirty="0">
              <a:solidFill>
                <a:schemeClr val="bg1"/>
              </a:solidFill>
              <a:latin typeface="メイリオ" panose="020B0604030504040204" pitchFamily="50" charset="-128"/>
              <a:ea typeface="メイリオ" panose="020B0604030504040204" pitchFamily="50" charset="-128"/>
            </a:endParaRPr>
          </a:p>
        </p:txBody>
      </p:sp>
      <p:sp>
        <p:nvSpPr>
          <p:cNvPr id="44" name="山形 43"/>
          <p:cNvSpPr/>
          <p:nvPr/>
        </p:nvSpPr>
        <p:spPr>
          <a:xfrm>
            <a:off x="476687" y="13220705"/>
            <a:ext cx="1465619" cy="516507"/>
          </a:xfrm>
          <a:prstGeom prst="chevr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2400" dirty="0">
                <a:solidFill>
                  <a:schemeClr val="bg1"/>
                </a:solidFill>
                <a:latin typeface="メイリオ" panose="020B0604030504040204" pitchFamily="50" charset="-128"/>
                <a:ea typeface="メイリオ" panose="020B0604030504040204" pitchFamily="50" charset="-128"/>
              </a:rPr>
              <a:t>演者</a:t>
            </a:r>
            <a:endParaRPr kumimoji="1" lang="ja-JP" altLang="en-US" sz="2400" dirty="0">
              <a:solidFill>
                <a:schemeClr val="bg1"/>
              </a:solidFill>
              <a:latin typeface="メイリオ" panose="020B0604030504040204" pitchFamily="50" charset="-128"/>
              <a:ea typeface="メイリオ" panose="020B0604030504040204" pitchFamily="50" charset="-128"/>
            </a:endParaRPr>
          </a:p>
        </p:txBody>
      </p:sp>
      <p:sp>
        <p:nvSpPr>
          <p:cNvPr id="3" name="円/楕円 2"/>
          <p:cNvSpPr/>
          <p:nvPr/>
        </p:nvSpPr>
        <p:spPr>
          <a:xfrm>
            <a:off x="1299234" y="838444"/>
            <a:ext cx="9566601" cy="3761988"/>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274401" y="-382537"/>
            <a:ext cx="11616268" cy="5139871"/>
          </a:xfrm>
          <a:prstGeom prst="rect">
            <a:avLst/>
          </a:prstGeom>
          <a:noFill/>
          <a:effectLst>
            <a:glow rad="139700">
              <a:schemeClr val="accent4">
                <a:satMod val="175000"/>
                <a:alpha val="40000"/>
              </a:schemeClr>
            </a:glow>
          </a:effectLst>
        </p:spPr>
        <p:txBody>
          <a:bodyPr wrap="square" lIns="91442" tIns="45721" rIns="91442" bIns="45721">
            <a:spAutoFit/>
          </a:bodyPr>
          <a:lstStyle/>
          <a:p>
            <a:pPr algn="ctr"/>
            <a:endParaRPr lang="en-US" altLang="ja-JP" sz="72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endParaRPr>
          </a:p>
          <a:p>
            <a:pPr algn="ctr"/>
            <a:r>
              <a:rPr lang="ja-JP" altLang="en-US" sz="8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第</a:t>
            </a:r>
            <a:r>
              <a:rPr lang="en-US" altLang="ja-JP" sz="8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29</a:t>
            </a:r>
            <a:r>
              <a:rPr lang="ja-JP" altLang="en-US" sz="8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回</a:t>
            </a:r>
            <a:endParaRPr lang="en-US" altLang="ja-JP" sz="8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endParaRPr>
          </a:p>
          <a:p>
            <a:pPr algn="ctr"/>
            <a:r>
              <a:rPr lang="ja-JP" altLang="en-US" sz="8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下野栄養管理研究会</a:t>
            </a:r>
            <a:endParaRPr lang="en-US" altLang="ja-JP" sz="8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endParaRPr>
          </a:p>
          <a:p>
            <a:r>
              <a:rPr lang="ja-JP" altLang="en-US" sz="36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　　</a:t>
            </a:r>
            <a:r>
              <a:rPr lang="en-US" altLang="ja-JP" sz="36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2021</a:t>
            </a:r>
            <a:r>
              <a:rPr lang="ja-JP" altLang="en-US" sz="36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年</a:t>
            </a:r>
            <a:endParaRPr lang="en-US" altLang="ja-JP" sz="36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endParaRPr>
          </a:p>
          <a:p>
            <a:pPr algn="ctr"/>
            <a:r>
              <a:rPr lang="en-US" altLang="ja-JP"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10</a:t>
            </a:r>
            <a:r>
              <a:rPr lang="ja-JP" altLang="en-US"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月</a:t>
            </a:r>
            <a:r>
              <a:rPr lang="en-US" altLang="ja-JP"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14</a:t>
            </a:r>
            <a:r>
              <a:rPr lang="ja-JP" altLang="en-US"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日 　</a:t>
            </a:r>
            <a:r>
              <a:rPr lang="en-US" altLang="ja-JP"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19</a:t>
            </a:r>
            <a:r>
              <a:rPr lang="ja-JP" altLang="en-US"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a:t>
            </a:r>
            <a:r>
              <a:rPr lang="en-US" altLang="ja-JP"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00</a:t>
            </a:r>
            <a:r>
              <a:rPr lang="ja-JP" altLang="en-US"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a:t>
            </a:r>
            <a:r>
              <a:rPr lang="en-US" altLang="ja-JP"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20</a:t>
            </a:r>
            <a:r>
              <a:rPr lang="ja-JP" altLang="en-US"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a:t>
            </a:r>
            <a:r>
              <a:rPr lang="en-US" altLang="ja-JP" sz="6000" b="1" dirty="0">
                <a:ln w="10160">
                  <a:solidFill>
                    <a:schemeClr val="accent5"/>
                  </a:solidFill>
                  <a:prstDash val="solid"/>
                </a:ln>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rPr>
              <a:t>30</a:t>
            </a:r>
            <a:endParaRPr lang="en-US" altLang="ja-JP" sz="3200" dirty="0">
              <a:effectLst>
                <a:glow rad="228600">
                  <a:schemeClr val="bg1">
                    <a:alpha val="40000"/>
                  </a:schemeClr>
                </a:glow>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endParaRPr>
          </a:p>
        </p:txBody>
      </p:sp>
      <p:sp>
        <p:nvSpPr>
          <p:cNvPr id="14" name="角丸四角形 13"/>
          <p:cNvSpPr/>
          <p:nvPr/>
        </p:nvSpPr>
        <p:spPr>
          <a:xfrm>
            <a:off x="4229038" y="3752175"/>
            <a:ext cx="685801" cy="610910"/>
          </a:xfrm>
          <a:prstGeom prst="roundRect">
            <a:avLst/>
          </a:prstGeom>
        </p:spPr>
        <p:style>
          <a:lnRef idx="3">
            <a:schemeClr val="lt1"/>
          </a:lnRef>
          <a:fillRef idx="1">
            <a:schemeClr val="accent6"/>
          </a:fillRef>
          <a:effectRef idx="1">
            <a:schemeClr val="accent6"/>
          </a:effectRef>
          <a:fontRef idx="minor">
            <a:schemeClr val="lt1"/>
          </a:fontRef>
        </p:style>
        <p:txBody>
          <a:bodyPr rtlCol="0" anchor="t"/>
          <a:lstStyle/>
          <a:p>
            <a:pPr algn="ctr"/>
            <a:r>
              <a:rPr lang="ja-JP" altLang="en-US" sz="4000" b="1" dirty="0">
                <a:latin typeface="メイリオ" panose="020B0604030504040204" pitchFamily="50" charset="-128"/>
                <a:ea typeface="メイリオ" panose="020B0604030504040204" pitchFamily="50" charset="-128"/>
              </a:rPr>
              <a:t>木</a:t>
            </a:r>
          </a:p>
        </p:txBody>
      </p:sp>
      <p:grpSp>
        <p:nvGrpSpPr>
          <p:cNvPr id="57" name="グループ化 56"/>
          <p:cNvGrpSpPr/>
          <p:nvPr/>
        </p:nvGrpSpPr>
        <p:grpSpPr>
          <a:xfrm>
            <a:off x="225433" y="14356918"/>
            <a:ext cx="5017116" cy="1817168"/>
            <a:chOff x="229028" y="14320189"/>
            <a:chExt cx="4693493" cy="1869669"/>
          </a:xfrm>
        </p:grpSpPr>
        <p:sp>
          <p:nvSpPr>
            <p:cNvPr id="58" name="正方形/長方形 57"/>
            <p:cNvSpPr/>
            <p:nvPr/>
          </p:nvSpPr>
          <p:spPr>
            <a:xfrm>
              <a:off x="229028" y="14607950"/>
              <a:ext cx="4693493" cy="1581908"/>
            </a:xfrm>
            <a:prstGeom prst="rect">
              <a:avLst/>
            </a:prstGeom>
          </p:spPr>
          <p:style>
            <a:lnRef idx="2">
              <a:schemeClr val="accent5"/>
            </a:lnRef>
            <a:fillRef idx="1">
              <a:schemeClr val="lt1"/>
            </a:fillRef>
            <a:effectRef idx="0">
              <a:schemeClr val="accent5"/>
            </a:effectRef>
            <a:fontRef idx="minor">
              <a:schemeClr val="dk1"/>
            </a:fontRef>
          </p:style>
          <p:txBody>
            <a:bodyPr rtlCol="0" anchor="b"/>
            <a:lstStyle/>
            <a:p>
              <a:pPr algn="ctr"/>
              <a:r>
                <a:rPr lang="ja-JP" altLang="en-US" sz="2000" dirty="0">
                  <a:latin typeface="メイリオ" panose="020B0604030504040204" pitchFamily="50" charset="-128"/>
                  <a:ea typeface="メイリオ" panose="020B0604030504040204" pitchFamily="50" charset="-128"/>
                </a:rPr>
                <a:t>右記二次元コードからお願いいたします。</a:t>
              </a:r>
              <a:endParaRPr lang="en-US" altLang="ja-JP" sz="2000" dirty="0">
                <a:latin typeface="メイリオ" panose="020B0604030504040204" pitchFamily="50" charset="-128"/>
                <a:ea typeface="メイリオ" panose="020B0604030504040204" pitchFamily="50" charset="-128"/>
              </a:endParaRPr>
            </a:p>
            <a:p>
              <a:pPr algn="ctr"/>
              <a:r>
                <a:rPr lang="en-US" altLang="ja-JP" sz="2000" dirty="0">
                  <a:latin typeface="メイリオ" panose="020B0604030504040204" pitchFamily="50" charset="-128"/>
                  <a:ea typeface="メイリオ" panose="020B0604030504040204" pitchFamily="50" charset="-128"/>
                </a:rPr>
                <a:t>Click</a:t>
              </a:r>
              <a:r>
                <a:rPr lang="ja-JP" altLang="en-US" sz="2000" dirty="0">
                  <a:latin typeface="メイリオ" panose="020B0604030504040204" pitchFamily="50" charset="-128"/>
                  <a:ea typeface="メイリオ" panose="020B0604030504040204" pitchFamily="50" charset="-128"/>
                </a:rPr>
                <a:t>によるリンクも可能でございます。</a:t>
              </a:r>
              <a:endParaRPr lang="en-US" altLang="ja-JP" sz="2000" dirty="0">
                <a:latin typeface="メイリオ" panose="020B0604030504040204" pitchFamily="50" charset="-128"/>
                <a:ea typeface="メイリオ" panose="020B0604030504040204" pitchFamily="50" charset="-128"/>
              </a:endParaRPr>
            </a:p>
            <a:p>
              <a:pPr algn="ctr"/>
              <a:r>
                <a:rPr lang="ja-JP" altLang="en-US" sz="2000" dirty="0">
                  <a:latin typeface="メイリオ" panose="020B0604030504040204" pitchFamily="50" charset="-128"/>
                  <a:ea typeface="メイリオ" panose="020B0604030504040204" pitchFamily="50" charset="-128"/>
                </a:rPr>
                <a:t>メールでの申し込みはこちら</a:t>
              </a:r>
              <a:r>
                <a:rPr lang="en-US" altLang="ja-JP" sz="2000" dirty="0">
                  <a:latin typeface="メイリオ" panose="020B0604030504040204" pitchFamily="50" charset="-128"/>
                  <a:ea typeface="メイリオ" panose="020B0604030504040204" pitchFamily="50" charset="-128"/>
                  <a:hlinkClick r:id="rId5"/>
                </a:rPr>
                <a:t>higashiot@otsuka.jp</a:t>
              </a:r>
              <a:endParaRPr lang="en-US" altLang="ja-JP" sz="2000" dirty="0">
                <a:latin typeface="メイリオ" panose="020B0604030504040204" pitchFamily="50" charset="-128"/>
                <a:ea typeface="メイリオ" panose="020B0604030504040204" pitchFamily="50" charset="-128"/>
              </a:endParaRPr>
            </a:p>
          </p:txBody>
        </p:sp>
        <p:sp>
          <p:nvSpPr>
            <p:cNvPr id="62" name="正方形/長方形 61"/>
            <p:cNvSpPr/>
            <p:nvPr/>
          </p:nvSpPr>
          <p:spPr>
            <a:xfrm>
              <a:off x="229028" y="14320189"/>
              <a:ext cx="4693491" cy="489958"/>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ja-JP" altLang="en-US" sz="2400" b="1" dirty="0">
                  <a:latin typeface="メイリオ" panose="020B0604030504040204" pitchFamily="50" charset="-128"/>
                  <a:ea typeface="メイリオ" panose="020B0604030504040204" pitchFamily="50" charset="-128"/>
                </a:rPr>
                <a:t>事前申し込み方法</a:t>
              </a:r>
            </a:p>
          </p:txBody>
        </p:sp>
      </p:grpSp>
      <p:pic>
        <p:nvPicPr>
          <p:cNvPr id="5" name="図 4">
            <a:hlinkClick r:id="rId6"/>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38632" y="14431320"/>
            <a:ext cx="1726261" cy="1726261"/>
          </a:xfrm>
          <a:prstGeom prst="rect">
            <a:avLst/>
          </a:prstGeom>
        </p:spPr>
      </p:pic>
      <p:sp>
        <p:nvSpPr>
          <p:cNvPr id="38" name="正方形/長方形 37"/>
          <p:cNvSpPr/>
          <p:nvPr/>
        </p:nvSpPr>
        <p:spPr>
          <a:xfrm>
            <a:off x="2900680" y="6949989"/>
            <a:ext cx="7571303" cy="646331"/>
          </a:xfrm>
          <a:prstGeom prst="rect">
            <a:avLst/>
          </a:prstGeom>
        </p:spPr>
        <p:txBody>
          <a:bodyPr wrap="none">
            <a:spAutoFit/>
          </a:bodyPr>
          <a:lstStyle/>
          <a:p>
            <a:pPr algn="ctr"/>
            <a:r>
              <a:rPr lang="ja-JP" altLang="en-US" sz="3600" b="1" dirty="0">
                <a:latin typeface="メイリオ" panose="020B0604030504040204" pitchFamily="50" charset="-128"/>
                <a:ea typeface="メイリオ" panose="020B0604030504040204" pitchFamily="50" charset="-128"/>
              </a:rPr>
              <a:t>「イノラス配合経腸用液について」</a:t>
            </a:r>
            <a:endParaRPr lang="en-US" altLang="ja-JP" sz="3600" b="1" dirty="0">
              <a:latin typeface="メイリオ" panose="020B0604030504040204" pitchFamily="50" charset="-128"/>
              <a:ea typeface="メイリオ" panose="020B0604030504040204" pitchFamily="50" charset="-128"/>
            </a:endParaRPr>
          </a:p>
        </p:txBody>
      </p:sp>
      <p:grpSp>
        <p:nvGrpSpPr>
          <p:cNvPr id="45" name="グループ化 44"/>
          <p:cNvGrpSpPr/>
          <p:nvPr/>
        </p:nvGrpSpPr>
        <p:grpSpPr>
          <a:xfrm>
            <a:off x="293547" y="6204972"/>
            <a:ext cx="1836329" cy="1609990"/>
            <a:chOff x="-2065833" y="6779734"/>
            <a:chExt cx="1874524" cy="1874524"/>
          </a:xfrm>
        </p:grpSpPr>
        <p:pic>
          <p:nvPicPr>
            <p:cNvPr id="46" name="図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65833" y="6779734"/>
              <a:ext cx="1874524" cy="1874524"/>
            </a:xfrm>
            <a:prstGeom prst="rect">
              <a:avLst/>
            </a:prstGeom>
          </p:spPr>
        </p:pic>
        <p:sp>
          <p:nvSpPr>
            <p:cNvPr id="51" name="正方形/長方形 50"/>
            <p:cNvSpPr/>
            <p:nvPr/>
          </p:nvSpPr>
          <p:spPr>
            <a:xfrm>
              <a:off x="-1878883" y="7501987"/>
              <a:ext cx="1437346" cy="430016"/>
            </a:xfrm>
            <a:prstGeom prst="rect">
              <a:avLst/>
            </a:prstGeom>
          </p:spPr>
          <p:txBody>
            <a:bodyPr wrap="square" lIns="0" tIns="0" rIns="0" bIns="0" anchor="ctr" anchorCtr="0">
              <a:spAutoFit/>
            </a:bodyPr>
            <a:lstStyle/>
            <a:p>
              <a:pPr algn="ct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情報提供</a:t>
              </a:r>
            </a:p>
          </p:txBody>
        </p:sp>
      </p:grpSp>
      <p:sp>
        <p:nvSpPr>
          <p:cNvPr id="63" name="角丸四角形 62"/>
          <p:cNvSpPr/>
          <p:nvPr/>
        </p:nvSpPr>
        <p:spPr>
          <a:xfrm>
            <a:off x="2295213" y="6259698"/>
            <a:ext cx="2842613" cy="481873"/>
          </a:xfrm>
          <a:prstGeom prst="roundRect">
            <a:avLst/>
          </a:prstGeom>
        </p:spPr>
        <p:style>
          <a:lnRef idx="3">
            <a:schemeClr val="lt1"/>
          </a:lnRef>
          <a:fillRef idx="1">
            <a:schemeClr val="accent6"/>
          </a:fillRef>
          <a:effectRef idx="1">
            <a:schemeClr val="accent6"/>
          </a:effectRef>
          <a:fontRef idx="minor">
            <a:schemeClr val="lt1"/>
          </a:fontRef>
        </p:style>
        <p:txBody>
          <a:bodyPr rtlCol="0" anchor="t"/>
          <a:lstStyle/>
          <a:p>
            <a:pPr algn="ctr"/>
            <a:r>
              <a:rPr lang="en-US" altLang="ja-JP" sz="2400" dirty="0">
                <a:latin typeface="メイリオ" panose="020B0604030504040204" pitchFamily="50" charset="-128"/>
                <a:ea typeface="メイリオ" panose="020B0604030504040204" pitchFamily="50" charset="-128"/>
              </a:rPr>
              <a:t>19</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00</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19</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10</a:t>
            </a:r>
            <a:endParaRPr lang="ja-JP" altLang="en-US"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29002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図 23"/>
          <p:cNvPicPr>
            <a:picLocks noChangeAspect="1"/>
          </p:cNvPicPr>
          <p:nvPr/>
        </p:nvPicPr>
        <p:blipFill>
          <a:blip r:embed="rId2"/>
          <a:stretch>
            <a:fillRect/>
          </a:stretch>
        </p:blipFill>
        <p:spPr>
          <a:xfrm>
            <a:off x="582089" y="2279796"/>
            <a:ext cx="10976274" cy="11552857"/>
          </a:xfrm>
          <a:prstGeom prst="rect">
            <a:avLst/>
          </a:prstGeom>
        </p:spPr>
      </p:pic>
      <p:sp>
        <p:nvSpPr>
          <p:cNvPr id="25" name="平行四辺形 24"/>
          <p:cNvSpPr/>
          <p:nvPr/>
        </p:nvSpPr>
        <p:spPr>
          <a:xfrm>
            <a:off x="776598" y="720823"/>
            <a:ext cx="10781765" cy="1347719"/>
          </a:xfrm>
          <a:prstGeom prst="parallelogram">
            <a:avLst>
              <a:gd name="adj" fmla="val 48309"/>
            </a:avLst>
          </a:prstGeom>
          <a:ln/>
        </p:spPr>
        <p:style>
          <a:lnRef idx="1">
            <a:schemeClr val="accent5"/>
          </a:lnRef>
          <a:fillRef idx="3">
            <a:schemeClr val="accent5"/>
          </a:fillRef>
          <a:effectRef idx="2">
            <a:schemeClr val="accent5"/>
          </a:effectRef>
          <a:fontRef idx="minor">
            <a:schemeClr val="lt1"/>
          </a:fontRef>
        </p:style>
        <p:txBody>
          <a:bodyPr rot="0" spcFirstLastPara="0" vertOverflow="overflow" horzOverflow="overflow" vert="horz" wrap="square" lIns="150055" tIns="75028" rIns="150055" bIns="75028" numCol="1" spcCol="0" rtlCol="0" fromWordArt="0" anchor="ctr" anchorCtr="0" forceAA="0" compatLnSpc="1">
            <a:prstTxWarp prst="textNoShape">
              <a:avLst/>
            </a:prstTxWarp>
            <a:noAutofit/>
          </a:bodyPr>
          <a:lstStyle/>
          <a:p>
            <a:pPr algn="ctr"/>
            <a:r>
              <a:rPr lang="en-US" altLang="ja-JP" sz="3940" dirty="0" err="1">
                <a:solidFill>
                  <a:prstClr val="white"/>
                </a:solidFill>
                <a:latin typeface="メイリオ" panose="020B0604030504040204" pitchFamily="50" charset="-128"/>
                <a:ea typeface="メイリオ" panose="020B0604030504040204" pitchFamily="50" charset="-128"/>
              </a:rPr>
              <a:t>Web【ZOOM</a:t>
            </a:r>
            <a:r>
              <a:rPr lang="en-US" altLang="ja-JP" sz="3940" dirty="0">
                <a:solidFill>
                  <a:prstClr val="white"/>
                </a:solidFill>
                <a:latin typeface="メイリオ" panose="020B0604030504040204" pitchFamily="50" charset="-128"/>
                <a:ea typeface="メイリオ" panose="020B0604030504040204" pitchFamily="50" charset="-128"/>
              </a:rPr>
              <a:t>】</a:t>
            </a:r>
            <a:r>
              <a:rPr lang="ja-JP" altLang="en-US" sz="3940">
                <a:solidFill>
                  <a:prstClr val="white"/>
                </a:solidFill>
                <a:latin typeface="メイリオ" panose="020B0604030504040204" pitchFamily="50" charset="-128"/>
                <a:ea typeface="メイリオ" panose="020B0604030504040204" pitchFamily="50" charset="-128"/>
              </a:rPr>
              <a:t>講演会の</a:t>
            </a:r>
            <a:r>
              <a:rPr lang="ja-JP" altLang="en-US" sz="3940" dirty="0">
                <a:solidFill>
                  <a:prstClr val="white"/>
                </a:solidFill>
                <a:latin typeface="メイリオ" panose="020B0604030504040204" pitchFamily="50" charset="-128"/>
                <a:ea typeface="メイリオ" panose="020B0604030504040204" pitchFamily="50" charset="-128"/>
              </a:rPr>
              <a:t>ご視聴方法</a:t>
            </a:r>
            <a:endParaRPr lang="en-US" altLang="ja-JP" sz="3940" dirty="0">
              <a:solidFill>
                <a:prstClr val="white"/>
              </a:solidFill>
              <a:latin typeface="メイリオ" panose="020B0604030504040204" pitchFamily="50" charset="-128"/>
              <a:ea typeface="メイリオ" panose="020B0604030504040204" pitchFamily="50" charset="-128"/>
            </a:endParaRPr>
          </a:p>
          <a:p>
            <a:pPr algn="ctr"/>
            <a:r>
              <a:rPr lang="ja-JP" altLang="en-US" sz="1970" dirty="0">
                <a:solidFill>
                  <a:prstClr val="white"/>
                </a:solidFill>
                <a:latin typeface="メイリオ" panose="020B0604030504040204" pitchFamily="50" charset="-128"/>
                <a:ea typeface="メイリオ" panose="020B0604030504040204" pitchFamily="50" charset="-128"/>
              </a:rPr>
              <a:t>（使用機器の機種によって多少の表示画面の差異はございます）</a:t>
            </a:r>
          </a:p>
        </p:txBody>
      </p:sp>
      <p:sp>
        <p:nvSpPr>
          <p:cNvPr id="5" name="テキスト ボックス 4"/>
          <p:cNvSpPr txBox="1"/>
          <p:nvPr/>
        </p:nvSpPr>
        <p:spPr>
          <a:xfrm>
            <a:off x="776598" y="13875862"/>
            <a:ext cx="12078718" cy="2267865"/>
          </a:xfrm>
          <a:prstGeom prst="rect">
            <a:avLst/>
          </a:prstGeom>
          <a:noFill/>
        </p:spPr>
        <p:txBody>
          <a:bodyPr wrap="square" rtlCol="0">
            <a:spAutoFit/>
          </a:bodyPr>
          <a:lstStyle/>
          <a:p>
            <a:r>
              <a:rPr lang="ja-JP" altLang="en-US" sz="1867" dirty="0">
                <a:solidFill>
                  <a:prstClr val="black"/>
                </a:solidFill>
                <a:latin typeface="Meiryo UI" panose="020B0604030504040204" pitchFamily="50" charset="-128"/>
                <a:ea typeface="Meiryo UI" panose="020B0604030504040204" pitchFamily="50" charset="-128"/>
              </a:rPr>
              <a:t>●本講演会では医薬関係者の方を対象に医療用医薬品等の勉強会を配信しています。</a:t>
            </a:r>
            <a:endParaRPr lang="en-US" altLang="ja-JP" sz="1867" dirty="0">
              <a:solidFill>
                <a:prstClr val="black"/>
              </a:solidFill>
              <a:latin typeface="Meiryo UI" panose="020B0604030504040204" pitchFamily="50" charset="-128"/>
              <a:ea typeface="Meiryo UI" panose="020B0604030504040204" pitchFamily="50" charset="-128"/>
            </a:endParaRPr>
          </a:p>
          <a:p>
            <a:endParaRPr lang="en-US" altLang="ja-JP" sz="178" dirty="0">
              <a:solidFill>
                <a:prstClr val="black"/>
              </a:solidFill>
              <a:latin typeface="Meiryo UI" panose="020B0604030504040204" pitchFamily="50" charset="-128"/>
              <a:ea typeface="Meiryo UI" panose="020B0604030504040204" pitchFamily="50" charset="-128"/>
            </a:endParaRPr>
          </a:p>
          <a:p>
            <a:r>
              <a:rPr lang="ja-JP" altLang="en-US" sz="1867" dirty="0">
                <a:solidFill>
                  <a:prstClr val="black"/>
                </a:solidFill>
                <a:latin typeface="Meiryo UI" panose="020B0604030504040204" pitchFamily="50" charset="-128"/>
                <a:ea typeface="Meiryo UI" panose="020B0604030504040204" pitchFamily="50" charset="-128"/>
              </a:rPr>
              <a:t>●講演会の内容は、医師・薬剤師等の医薬関係者を対象にした専門的な内容です。</a:t>
            </a:r>
            <a:endParaRPr lang="en-US" altLang="ja-JP" sz="1867" dirty="0">
              <a:solidFill>
                <a:prstClr val="black"/>
              </a:solidFill>
              <a:latin typeface="Meiryo UI" panose="020B0604030504040204" pitchFamily="50" charset="-128"/>
              <a:ea typeface="Meiryo UI" panose="020B0604030504040204" pitchFamily="50" charset="-128"/>
            </a:endParaRPr>
          </a:p>
          <a:p>
            <a:endParaRPr lang="en-US" altLang="ja-JP" sz="178" dirty="0">
              <a:solidFill>
                <a:prstClr val="black"/>
              </a:solidFill>
              <a:latin typeface="Meiryo UI" panose="020B0604030504040204" pitchFamily="50" charset="-128"/>
              <a:ea typeface="Meiryo UI" panose="020B0604030504040204" pitchFamily="50" charset="-128"/>
            </a:endParaRPr>
          </a:p>
          <a:p>
            <a:r>
              <a:rPr lang="ja-JP" altLang="en-US" sz="1867" dirty="0">
                <a:solidFill>
                  <a:prstClr val="black"/>
                </a:solidFill>
                <a:latin typeface="Meiryo UI" panose="020B0604030504040204" pitchFamily="50" charset="-128"/>
                <a:ea typeface="Meiryo UI" panose="020B0604030504040204" pitchFamily="50" charset="-128"/>
              </a:rPr>
              <a:t>●医師・薬剤師・看護師等以外（弊社以外の製薬企業社員や患者さんなど）の視聴はご遠慮ください。</a:t>
            </a:r>
            <a:endParaRPr lang="en-US" altLang="ja-JP" sz="1867" dirty="0">
              <a:solidFill>
                <a:prstClr val="black"/>
              </a:solidFill>
              <a:latin typeface="Meiryo UI" panose="020B0604030504040204" pitchFamily="50" charset="-128"/>
              <a:ea typeface="Meiryo UI" panose="020B0604030504040204" pitchFamily="50" charset="-128"/>
            </a:endParaRPr>
          </a:p>
          <a:p>
            <a:endParaRPr lang="en-US" altLang="ja-JP" sz="178" dirty="0">
              <a:solidFill>
                <a:prstClr val="black"/>
              </a:solidFill>
              <a:latin typeface="Meiryo UI" panose="020B0604030504040204" pitchFamily="50" charset="-128"/>
              <a:ea typeface="Meiryo UI" panose="020B0604030504040204" pitchFamily="50" charset="-128"/>
            </a:endParaRPr>
          </a:p>
          <a:p>
            <a:r>
              <a:rPr lang="ja-JP" altLang="en-US" sz="1867" dirty="0">
                <a:solidFill>
                  <a:prstClr val="black"/>
                </a:solidFill>
                <a:latin typeface="Meiryo UI" panose="020B0604030504040204" pitchFamily="50" charset="-128"/>
                <a:ea typeface="Meiryo UI" panose="020B0604030504040204" pitchFamily="50" charset="-128"/>
              </a:rPr>
              <a:t>●送信させて頂きます招待メール（参加</a:t>
            </a:r>
            <a:r>
              <a:rPr lang="en-US" altLang="ja-JP" sz="1867" dirty="0">
                <a:solidFill>
                  <a:prstClr val="black"/>
                </a:solidFill>
                <a:latin typeface="Meiryo UI" panose="020B0604030504040204" pitchFamily="50" charset="-128"/>
                <a:ea typeface="Meiryo UI" panose="020B0604030504040204" pitchFamily="50" charset="-128"/>
              </a:rPr>
              <a:t>URL</a:t>
            </a:r>
            <a:r>
              <a:rPr lang="ja-JP" altLang="en-US" sz="1867" dirty="0">
                <a:solidFill>
                  <a:prstClr val="black"/>
                </a:solidFill>
                <a:latin typeface="Meiryo UI" panose="020B0604030504040204" pitchFamily="50" charset="-128"/>
                <a:ea typeface="Meiryo UI" panose="020B0604030504040204" pitchFamily="50" charset="-128"/>
              </a:rPr>
              <a:t>）の無断転送は禁止しております。</a:t>
            </a:r>
            <a:endParaRPr lang="en-US" altLang="ja-JP" sz="1867" dirty="0">
              <a:solidFill>
                <a:prstClr val="black"/>
              </a:solidFill>
              <a:latin typeface="Meiryo UI" panose="020B0604030504040204" pitchFamily="50" charset="-128"/>
              <a:ea typeface="Meiryo UI" panose="020B0604030504040204" pitchFamily="50" charset="-128"/>
            </a:endParaRPr>
          </a:p>
          <a:p>
            <a:endParaRPr lang="en-US" altLang="ja-JP" sz="178" dirty="0">
              <a:solidFill>
                <a:prstClr val="black"/>
              </a:solidFill>
              <a:latin typeface="Meiryo UI" panose="020B0604030504040204" pitchFamily="50" charset="-128"/>
              <a:ea typeface="Meiryo UI" panose="020B0604030504040204" pitchFamily="50" charset="-128"/>
            </a:endParaRPr>
          </a:p>
          <a:p>
            <a:r>
              <a:rPr lang="ja-JP" altLang="en-US" sz="1867" dirty="0">
                <a:solidFill>
                  <a:prstClr val="black"/>
                </a:solidFill>
                <a:latin typeface="Meiryo UI" panose="020B0604030504040204" pitchFamily="50" charset="-128"/>
                <a:ea typeface="Meiryo UI" panose="020B0604030504040204" pitchFamily="50" charset="-128"/>
              </a:rPr>
              <a:t>●当日は、参加確認のため、ご氏名・ご所属等芳名禄をご入力頂きます。</a:t>
            </a:r>
            <a:endParaRPr lang="en-US" altLang="ja-JP" sz="1867" dirty="0">
              <a:solidFill>
                <a:prstClr val="black"/>
              </a:solidFill>
              <a:latin typeface="Meiryo UI" panose="020B0604030504040204" pitchFamily="50" charset="-128"/>
              <a:ea typeface="Meiryo UI" panose="020B0604030504040204" pitchFamily="50" charset="-128"/>
            </a:endParaRPr>
          </a:p>
          <a:p>
            <a:endParaRPr lang="en-US" altLang="ja-JP" sz="178" dirty="0">
              <a:solidFill>
                <a:prstClr val="black"/>
              </a:solidFill>
              <a:latin typeface="Meiryo UI" panose="020B0604030504040204" pitchFamily="50" charset="-128"/>
              <a:ea typeface="Meiryo UI" panose="020B0604030504040204" pitchFamily="50" charset="-128"/>
            </a:endParaRPr>
          </a:p>
          <a:p>
            <a:r>
              <a:rPr lang="ja-JP" altLang="en-US" sz="1867" dirty="0">
                <a:solidFill>
                  <a:prstClr val="black"/>
                </a:solidFill>
                <a:latin typeface="Meiryo UI" panose="020B0604030504040204" pitchFamily="50" charset="-128"/>
                <a:ea typeface="Meiryo UI" panose="020B0604030504040204" pitchFamily="50" charset="-128"/>
              </a:rPr>
              <a:t>●個人情報は、大塚製薬工場と業務委託先以外の第</a:t>
            </a:r>
            <a:r>
              <a:rPr lang="en-US" altLang="ja-JP" sz="1867" dirty="0">
                <a:solidFill>
                  <a:prstClr val="black"/>
                </a:solidFill>
                <a:latin typeface="Meiryo UI" panose="020B0604030504040204" pitchFamily="50" charset="-128"/>
                <a:ea typeface="Meiryo UI" panose="020B0604030504040204" pitchFamily="50" charset="-128"/>
              </a:rPr>
              <a:t>3</a:t>
            </a:r>
            <a:r>
              <a:rPr lang="ja-JP" altLang="en-US" sz="1867" dirty="0">
                <a:solidFill>
                  <a:prstClr val="black"/>
                </a:solidFill>
                <a:latin typeface="Meiryo UI" panose="020B0604030504040204" pitchFamily="50" charset="-128"/>
                <a:ea typeface="Meiryo UI" panose="020B0604030504040204" pitchFamily="50" charset="-128"/>
              </a:rPr>
              <a:t>者に開示・提供することはありません。</a:t>
            </a:r>
            <a:endParaRPr lang="en-US" altLang="ja-JP" sz="1867" dirty="0">
              <a:solidFill>
                <a:prstClr val="black"/>
              </a:solidFill>
              <a:latin typeface="Meiryo UI" panose="020B0604030504040204" pitchFamily="50" charset="-128"/>
              <a:ea typeface="Meiryo UI" panose="020B0604030504040204" pitchFamily="50" charset="-128"/>
            </a:endParaRPr>
          </a:p>
          <a:p>
            <a:endParaRPr lang="en-US" altLang="ja-JP" sz="178" dirty="0">
              <a:solidFill>
                <a:prstClr val="black"/>
              </a:solidFill>
              <a:latin typeface="Meiryo UI" panose="020B0604030504040204" pitchFamily="50" charset="-128"/>
              <a:ea typeface="Meiryo UI" panose="020B0604030504040204" pitchFamily="50" charset="-128"/>
            </a:endParaRPr>
          </a:p>
          <a:p>
            <a:r>
              <a:rPr lang="ja-JP" altLang="en-US" sz="1867" dirty="0">
                <a:solidFill>
                  <a:prstClr val="black"/>
                </a:solidFill>
                <a:latin typeface="Meiryo UI" panose="020B0604030504040204" pitchFamily="50" charset="-128"/>
                <a:ea typeface="Meiryo UI" panose="020B0604030504040204" pitchFamily="50" charset="-128"/>
              </a:rPr>
              <a:t>●個人情報は、弊社の個人情報保護方針に基づき安全かつ適切に管理いたします。</a:t>
            </a:r>
            <a:endParaRPr lang="en-US" altLang="ja-JP" sz="1867"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433812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1303</TotalTime>
  <Words>370</Words>
  <Application>Microsoft Office PowerPoint</Application>
  <PresentationFormat>ユーザー設定</PresentationFormat>
  <Paragraphs>50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Arial</vt:lpstr>
      <vt:lpstr>Calibri</vt:lpstr>
      <vt:lpstr>Calibri Light</vt:lpstr>
      <vt:lpstr>Office テーマ</vt:lpstr>
      <vt:lpstr>PowerPoint プレゼンテーション</vt:lpstr>
      <vt:lpstr>PowerPoint プレゼンテーション</vt:lpstr>
    </vt:vector>
  </TitlesOfParts>
  <Company>大塚グループ</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higashio tadaaki（東尾　直明）</dc:creator>
  <cp:lastModifiedBy>user</cp:lastModifiedBy>
  <cp:revision>23</cp:revision>
  <cp:lastPrinted>2021-10-08T00:25:24Z</cp:lastPrinted>
  <dcterms:created xsi:type="dcterms:W3CDTF">2021-03-15T06:58:24Z</dcterms:created>
  <dcterms:modified xsi:type="dcterms:W3CDTF">2021-10-08T00:27:37Z</dcterms:modified>
</cp:coreProperties>
</file>